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CC0033"/>
    <a:srgbClr val="89898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p:normalViewPr>
  <p:slideViewPr>
    <p:cSldViewPr>
      <p:cViewPr varScale="1">
        <p:scale>
          <a:sx n="59" d="100"/>
          <a:sy n="59" d="100"/>
        </p:scale>
        <p:origin x="-378" y="-72"/>
      </p:cViewPr>
      <p:guideLst>
        <p:guide orient="horz" pos="2160"/>
        <p:guide pos="2880"/>
      </p:guideLst>
    </p:cSldViewPr>
  </p:slideViewPr>
  <p:outlineViewPr>
    <p:cViewPr>
      <p:scale>
        <a:sx n="33" d="100"/>
        <a:sy n="33" d="100"/>
      </p:scale>
      <p:origin x="0" y="131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358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BA6ED-43E6-4378-8B6F-E26DEBC08103}" type="doc">
      <dgm:prSet loTypeId="urn:microsoft.com/office/officeart/2005/8/layout/hChevron3" loCatId="process" qsTypeId="urn:microsoft.com/office/officeart/2005/8/quickstyle/simple1" qsCatId="simple" csTypeId="urn:microsoft.com/office/officeart/2005/8/colors/accent2_2" csCatId="accent2" phldr="1"/>
      <dgm:spPr/>
    </dgm:pt>
    <dgm:pt modelId="{058C0000-B652-4F54-AA01-0E27730FCE25}">
      <dgm:prSet phldrT="[Text]" custT="1"/>
      <dgm:spPr>
        <a:solidFill>
          <a:srgbClr val="A20000"/>
        </a:solidFill>
      </dgm:spPr>
      <dgm:t>
        <a:bodyPr/>
        <a:lstStyle/>
        <a:p>
          <a:r>
            <a:rPr lang="en-US" sz="1400" dirty="0" smtClean="0"/>
            <a:t>Gather Information</a:t>
          </a:r>
          <a:endParaRPr lang="en-US" sz="1400" dirty="0"/>
        </a:p>
      </dgm:t>
    </dgm:pt>
    <dgm:pt modelId="{FA2F5437-4DB7-4101-A054-3DBBC5861F7F}" type="parTrans" cxnId="{C827DAA5-72B1-444B-900E-D4C20B067AD7}">
      <dgm:prSet/>
      <dgm:spPr/>
      <dgm:t>
        <a:bodyPr/>
        <a:lstStyle/>
        <a:p>
          <a:endParaRPr lang="en-US"/>
        </a:p>
      </dgm:t>
    </dgm:pt>
    <dgm:pt modelId="{6B03E8D8-26A1-44B0-8F84-B29ADD04A072}" type="sibTrans" cxnId="{C827DAA5-72B1-444B-900E-D4C20B067AD7}">
      <dgm:prSet/>
      <dgm:spPr/>
      <dgm:t>
        <a:bodyPr/>
        <a:lstStyle/>
        <a:p>
          <a:endParaRPr lang="en-US"/>
        </a:p>
      </dgm:t>
    </dgm:pt>
    <dgm:pt modelId="{F2045E80-BBCE-4D70-8B0F-E7F40EBBB69B}">
      <dgm:prSet phldrT="[Text]" custT="1"/>
      <dgm:spPr>
        <a:solidFill>
          <a:srgbClr val="A20000"/>
        </a:solidFill>
      </dgm:spPr>
      <dgm:t>
        <a:bodyPr/>
        <a:lstStyle/>
        <a:p>
          <a:r>
            <a:rPr lang="en-US" sz="1800" dirty="0" smtClean="0"/>
            <a:t>Make a plan</a:t>
          </a:r>
          <a:endParaRPr lang="en-US" sz="1800" dirty="0"/>
        </a:p>
      </dgm:t>
    </dgm:pt>
    <dgm:pt modelId="{7B852285-0A11-4773-9416-71666F4F3D6E}" type="parTrans" cxnId="{4431E050-6A06-46EC-9063-48582C5640BA}">
      <dgm:prSet/>
      <dgm:spPr/>
      <dgm:t>
        <a:bodyPr/>
        <a:lstStyle/>
        <a:p>
          <a:endParaRPr lang="en-US"/>
        </a:p>
      </dgm:t>
    </dgm:pt>
    <dgm:pt modelId="{11F532E6-5EB1-4B31-9C20-57021D98AD50}" type="sibTrans" cxnId="{4431E050-6A06-46EC-9063-48582C5640BA}">
      <dgm:prSet/>
      <dgm:spPr/>
      <dgm:t>
        <a:bodyPr/>
        <a:lstStyle/>
        <a:p>
          <a:endParaRPr lang="en-US"/>
        </a:p>
      </dgm:t>
    </dgm:pt>
    <dgm:pt modelId="{3FAEC867-78F0-4590-808F-79F5DBE7CF0E}">
      <dgm:prSet phldrT="[Text]" custT="1"/>
      <dgm:spPr>
        <a:solidFill>
          <a:srgbClr val="A20000"/>
        </a:solidFill>
      </dgm:spPr>
      <dgm:t>
        <a:bodyPr/>
        <a:lstStyle/>
        <a:p>
          <a:r>
            <a:rPr lang="en-US" sz="1200" dirty="0" smtClean="0"/>
            <a:t>Continuously evaluate progress</a:t>
          </a:r>
          <a:endParaRPr lang="en-US" sz="1200" dirty="0"/>
        </a:p>
      </dgm:t>
    </dgm:pt>
    <dgm:pt modelId="{4F525CA0-F874-4EDD-8FE5-3C380152F790}" type="parTrans" cxnId="{82F2EB06-2B64-4201-82E5-EC484776C0B5}">
      <dgm:prSet/>
      <dgm:spPr/>
      <dgm:t>
        <a:bodyPr/>
        <a:lstStyle/>
        <a:p>
          <a:endParaRPr lang="en-US"/>
        </a:p>
      </dgm:t>
    </dgm:pt>
    <dgm:pt modelId="{652D91CD-A188-4E34-B3F0-516900752E7F}" type="sibTrans" cxnId="{82F2EB06-2B64-4201-82E5-EC484776C0B5}">
      <dgm:prSet/>
      <dgm:spPr/>
      <dgm:t>
        <a:bodyPr/>
        <a:lstStyle/>
        <a:p>
          <a:endParaRPr lang="en-US"/>
        </a:p>
      </dgm:t>
    </dgm:pt>
    <dgm:pt modelId="{235D271B-CE6E-4D22-9DB3-EA599A94D00D}">
      <dgm:prSet phldrT="[Text]" custT="1"/>
      <dgm:spPr>
        <a:solidFill>
          <a:srgbClr val="A20000"/>
        </a:solidFill>
      </dgm:spPr>
      <dgm:t>
        <a:bodyPr/>
        <a:lstStyle/>
        <a:p>
          <a:r>
            <a:rPr lang="en-US" sz="1800" dirty="0" smtClean="0"/>
            <a:t>Check results</a:t>
          </a:r>
          <a:endParaRPr lang="en-US" sz="1800" dirty="0"/>
        </a:p>
      </dgm:t>
    </dgm:pt>
    <dgm:pt modelId="{4CF385B6-6336-4DE8-A897-97AA3D153E06}" type="parTrans" cxnId="{1B5A7516-9C6E-4316-B4FF-CBB8B044567E}">
      <dgm:prSet/>
      <dgm:spPr/>
      <dgm:t>
        <a:bodyPr/>
        <a:lstStyle/>
        <a:p>
          <a:endParaRPr lang="en-US"/>
        </a:p>
      </dgm:t>
    </dgm:pt>
    <dgm:pt modelId="{1488421B-1BD4-4EB2-8DAE-08DB9A0D3D95}" type="sibTrans" cxnId="{1B5A7516-9C6E-4316-B4FF-CBB8B044567E}">
      <dgm:prSet/>
      <dgm:spPr/>
      <dgm:t>
        <a:bodyPr/>
        <a:lstStyle/>
        <a:p>
          <a:endParaRPr lang="en-US"/>
        </a:p>
      </dgm:t>
    </dgm:pt>
    <dgm:pt modelId="{FC27EF78-C545-48C4-803A-1AFE99C3E8B8}">
      <dgm:prSet phldrT="[Text]"/>
      <dgm:spPr>
        <a:solidFill>
          <a:srgbClr val="A20000"/>
        </a:solidFill>
      </dgm:spPr>
      <dgm:t>
        <a:bodyPr/>
        <a:lstStyle/>
        <a:p>
          <a:r>
            <a:rPr lang="en-US" dirty="0" smtClean="0"/>
            <a:t>Question sense of solutions</a:t>
          </a:r>
          <a:endParaRPr lang="en-US" dirty="0"/>
        </a:p>
      </dgm:t>
    </dgm:pt>
    <dgm:pt modelId="{4AE775D6-3DF1-4C94-8B2F-10B49EBB31B8}" type="parTrans" cxnId="{E10E7784-0C43-4C6D-BE58-1038A02017DF}">
      <dgm:prSet/>
      <dgm:spPr/>
      <dgm:t>
        <a:bodyPr/>
        <a:lstStyle/>
        <a:p>
          <a:endParaRPr lang="en-US"/>
        </a:p>
      </dgm:t>
    </dgm:pt>
    <dgm:pt modelId="{2EBA8D64-DE8D-42C4-9FC3-D8D372D1F5B7}" type="sibTrans" cxnId="{E10E7784-0C43-4C6D-BE58-1038A02017DF}">
      <dgm:prSet/>
      <dgm:spPr/>
      <dgm:t>
        <a:bodyPr/>
        <a:lstStyle/>
        <a:p>
          <a:endParaRPr lang="en-US"/>
        </a:p>
      </dgm:t>
    </dgm:pt>
    <dgm:pt modelId="{EA465DAB-6227-42D1-A556-9A8C38ECABB8}">
      <dgm:prSet phldrT="[Text]"/>
      <dgm:spPr>
        <a:solidFill>
          <a:srgbClr val="A20000"/>
        </a:solidFill>
      </dgm:spPr>
      <dgm:t>
        <a:bodyPr/>
        <a:lstStyle/>
        <a:p>
          <a:r>
            <a:rPr lang="en-US" dirty="0" smtClean="0"/>
            <a:t>Anticipate possible solutions</a:t>
          </a:r>
          <a:endParaRPr lang="en-US" dirty="0"/>
        </a:p>
      </dgm:t>
    </dgm:pt>
    <dgm:pt modelId="{59045012-14C4-4204-8220-87477EF9842B}" type="parTrans" cxnId="{AF8DD5D1-7B9E-4C88-B0E1-46EC7402B915}">
      <dgm:prSet/>
      <dgm:spPr/>
      <dgm:t>
        <a:bodyPr/>
        <a:lstStyle/>
        <a:p>
          <a:endParaRPr lang="en-US"/>
        </a:p>
      </dgm:t>
    </dgm:pt>
    <dgm:pt modelId="{F5D91787-B1D0-4232-815E-D808DF4F5269}" type="sibTrans" cxnId="{AF8DD5D1-7B9E-4C88-B0E1-46EC7402B915}">
      <dgm:prSet/>
      <dgm:spPr/>
      <dgm:t>
        <a:bodyPr/>
        <a:lstStyle/>
        <a:p>
          <a:endParaRPr lang="en-US"/>
        </a:p>
      </dgm:t>
    </dgm:pt>
    <dgm:pt modelId="{92FF6274-A9F7-44CA-8AA0-30E7C1840FB7}" type="pres">
      <dgm:prSet presAssocID="{BEEBA6ED-43E6-4378-8B6F-E26DEBC08103}" presName="Name0" presStyleCnt="0">
        <dgm:presLayoutVars>
          <dgm:dir/>
          <dgm:resizeHandles val="exact"/>
        </dgm:presLayoutVars>
      </dgm:prSet>
      <dgm:spPr/>
    </dgm:pt>
    <dgm:pt modelId="{E8254FFB-B917-4289-8E25-A834A34A81DE}" type="pres">
      <dgm:prSet presAssocID="{058C0000-B652-4F54-AA01-0E27730FCE25}" presName="parTxOnly" presStyleLbl="node1" presStyleIdx="0" presStyleCnt="6">
        <dgm:presLayoutVars>
          <dgm:bulletEnabled val="1"/>
        </dgm:presLayoutVars>
      </dgm:prSet>
      <dgm:spPr/>
      <dgm:t>
        <a:bodyPr/>
        <a:lstStyle/>
        <a:p>
          <a:endParaRPr lang="en-US"/>
        </a:p>
      </dgm:t>
    </dgm:pt>
    <dgm:pt modelId="{7C20B87F-9C49-4F53-9119-B925B2CC5354}" type="pres">
      <dgm:prSet presAssocID="{6B03E8D8-26A1-44B0-8F84-B29ADD04A072}" presName="parSpace" presStyleCnt="0"/>
      <dgm:spPr/>
    </dgm:pt>
    <dgm:pt modelId="{76D92770-9E67-4A22-944B-F9A7CE60BBE9}" type="pres">
      <dgm:prSet presAssocID="{F2045E80-BBCE-4D70-8B0F-E7F40EBBB69B}" presName="parTxOnly" presStyleLbl="node1" presStyleIdx="1" presStyleCnt="6">
        <dgm:presLayoutVars>
          <dgm:bulletEnabled val="1"/>
        </dgm:presLayoutVars>
      </dgm:prSet>
      <dgm:spPr/>
      <dgm:t>
        <a:bodyPr/>
        <a:lstStyle/>
        <a:p>
          <a:endParaRPr lang="en-US"/>
        </a:p>
      </dgm:t>
    </dgm:pt>
    <dgm:pt modelId="{E4409D73-34A6-49ED-A04C-AF4E09B0D3AC}" type="pres">
      <dgm:prSet presAssocID="{11F532E6-5EB1-4B31-9C20-57021D98AD50}" presName="parSpace" presStyleCnt="0"/>
      <dgm:spPr/>
    </dgm:pt>
    <dgm:pt modelId="{6FE94556-3C64-41A1-B868-5859E5266494}" type="pres">
      <dgm:prSet presAssocID="{EA465DAB-6227-42D1-A556-9A8C38ECABB8}" presName="parTxOnly" presStyleLbl="node1" presStyleIdx="2" presStyleCnt="6">
        <dgm:presLayoutVars>
          <dgm:bulletEnabled val="1"/>
        </dgm:presLayoutVars>
      </dgm:prSet>
      <dgm:spPr/>
      <dgm:t>
        <a:bodyPr/>
        <a:lstStyle/>
        <a:p>
          <a:endParaRPr lang="en-US"/>
        </a:p>
      </dgm:t>
    </dgm:pt>
    <dgm:pt modelId="{D992D4FD-D613-40B1-B1EA-8B53203C68E0}" type="pres">
      <dgm:prSet presAssocID="{F5D91787-B1D0-4232-815E-D808DF4F5269}" presName="parSpace" presStyleCnt="0"/>
      <dgm:spPr/>
    </dgm:pt>
    <dgm:pt modelId="{0218BA1D-B530-4112-9E81-81C0DEB37CD3}" type="pres">
      <dgm:prSet presAssocID="{3FAEC867-78F0-4590-808F-79F5DBE7CF0E}" presName="parTxOnly" presStyleLbl="node1" presStyleIdx="3" presStyleCnt="6" custScaleX="117767">
        <dgm:presLayoutVars>
          <dgm:bulletEnabled val="1"/>
        </dgm:presLayoutVars>
      </dgm:prSet>
      <dgm:spPr/>
      <dgm:t>
        <a:bodyPr/>
        <a:lstStyle/>
        <a:p>
          <a:endParaRPr lang="en-US"/>
        </a:p>
      </dgm:t>
    </dgm:pt>
    <dgm:pt modelId="{2983B016-329B-411A-8A5C-EA57F70D9201}" type="pres">
      <dgm:prSet presAssocID="{652D91CD-A188-4E34-B3F0-516900752E7F}" presName="parSpace" presStyleCnt="0"/>
      <dgm:spPr/>
    </dgm:pt>
    <dgm:pt modelId="{6018A0B9-B4C3-4DD0-BDB1-EA424A484823}" type="pres">
      <dgm:prSet presAssocID="{235D271B-CE6E-4D22-9DB3-EA599A94D00D}" presName="parTxOnly" presStyleLbl="node1" presStyleIdx="4" presStyleCnt="6">
        <dgm:presLayoutVars>
          <dgm:bulletEnabled val="1"/>
        </dgm:presLayoutVars>
      </dgm:prSet>
      <dgm:spPr/>
      <dgm:t>
        <a:bodyPr/>
        <a:lstStyle/>
        <a:p>
          <a:endParaRPr lang="en-US"/>
        </a:p>
      </dgm:t>
    </dgm:pt>
    <dgm:pt modelId="{33EE9DC6-7EAF-48C5-9C94-F134DE82980C}" type="pres">
      <dgm:prSet presAssocID="{1488421B-1BD4-4EB2-8DAE-08DB9A0D3D95}" presName="parSpace" presStyleCnt="0"/>
      <dgm:spPr/>
    </dgm:pt>
    <dgm:pt modelId="{8CFF3FED-9BAA-40BB-9487-99AD751B9A36}" type="pres">
      <dgm:prSet presAssocID="{FC27EF78-C545-48C4-803A-1AFE99C3E8B8}" presName="parTxOnly" presStyleLbl="node1" presStyleIdx="5" presStyleCnt="6">
        <dgm:presLayoutVars>
          <dgm:bulletEnabled val="1"/>
        </dgm:presLayoutVars>
      </dgm:prSet>
      <dgm:spPr/>
      <dgm:t>
        <a:bodyPr/>
        <a:lstStyle/>
        <a:p>
          <a:endParaRPr lang="en-US"/>
        </a:p>
      </dgm:t>
    </dgm:pt>
  </dgm:ptLst>
  <dgm:cxnLst>
    <dgm:cxn modelId="{1B5A7516-9C6E-4316-B4FF-CBB8B044567E}" srcId="{BEEBA6ED-43E6-4378-8B6F-E26DEBC08103}" destId="{235D271B-CE6E-4D22-9DB3-EA599A94D00D}" srcOrd="4" destOrd="0" parTransId="{4CF385B6-6336-4DE8-A897-97AA3D153E06}" sibTransId="{1488421B-1BD4-4EB2-8DAE-08DB9A0D3D95}"/>
    <dgm:cxn modelId="{82F2EB06-2B64-4201-82E5-EC484776C0B5}" srcId="{BEEBA6ED-43E6-4378-8B6F-E26DEBC08103}" destId="{3FAEC867-78F0-4590-808F-79F5DBE7CF0E}" srcOrd="3" destOrd="0" parTransId="{4F525CA0-F874-4EDD-8FE5-3C380152F790}" sibTransId="{652D91CD-A188-4E34-B3F0-516900752E7F}"/>
    <dgm:cxn modelId="{0CA96798-3BE3-470F-9F78-63E1E49FEC19}" type="presOf" srcId="{235D271B-CE6E-4D22-9DB3-EA599A94D00D}" destId="{6018A0B9-B4C3-4DD0-BDB1-EA424A484823}" srcOrd="0" destOrd="0" presId="urn:microsoft.com/office/officeart/2005/8/layout/hChevron3"/>
    <dgm:cxn modelId="{D4191A64-979A-4CA3-B60A-C8379E6DC9BF}" type="presOf" srcId="{BEEBA6ED-43E6-4378-8B6F-E26DEBC08103}" destId="{92FF6274-A9F7-44CA-8AA0-30E7C1840FB7}" srcOrd="0" destOrd="0" presId="urn:microsoft.com/office/officeart/2005/8/layout/hChevron3"/>
    <dgm:cxn modelId="{F24721A7-6922-45E7-B611-23BEB107C2AA}" type="presOf" srcId="{FC27EF78-C545-48C4-803A-1AFE99C3E8B8}" destId="{8CFF3FED-9BAA-40BB-9487-99AD751B9A36}" srcOrd="0" destOrd="0" presId="urn:microsoft.com/office/officeart/2005/8/layout/hChevron3"/>
    <dgm:cxn modelId="{AF8DD5D1-7B9E-4C88-B0E1-46EC7402B915}" srcId="{BEEBA6ED-43E6-4378-8B6F-E26DEBC08103}" destId="{EA465DAB-6227-42D1-A556-9A8C38ECABB8}" srcOrd="2" destOrd="0" parTransId="{59045012-14C4-4204-8220-87477EF9842B}" sibTransId="{F5D91787-B1D0-4232-815E-D808DF4F5269}"/>
    <dgm:cxn modelId="{DE36698C-82CE-4FFE-8E70-474121BB01A2}" type="presOf" srcId="{058C0000-B652-4F54-AA01-0E27730FCE25}" destId="{E8254FFB-B917-4289-8E25-A834A34A81DE}" srcOrd="0" destOrd="0" presId="urn:microsoft.com/office/officeart/2005/8/layout/hChevron3"/>
    <dgm:cxn modelId="{01F57DA6-9A8C-406B-898F-7C95B705AFF1}" type="presOf" srcId="{3FAEC867-78F0-4590-808F-79F5DBE7CF0E}" destId="{0218BA1D-B530-4112-9E81-81C0DEB37CD3}" srcOrd="0" destOrd="0" presId="urn:microsoft.com/office/officeart/2005/8/layout/hChevron3"/>
    <dgm:cxn modelId="{B9E3AFF8-67AC-46A7-9D1A-5A45CCA9147D}" type="presOf" srcId="{F2045E80-BBCE-4D70-8B0F-E7F40EBBB69B}" destId="{76D92770-9E67-4A22-944B-F9A7CE60BBE9}" srcOrd="0" destOrd="0" presId="urn:microsoft.com/office/officeart/2005/8/layout/hChevron3"/>
    <dgm:cxn modelId="{6FBEDC1D-4E1B-499A-BD4D-613747472545}" type="presOf" srcId="{EA465DAB-6227-42D1-A556-9A8C38ECABB8}" destId="{6FE94556-3C64-41A1-B868-5859E5266494}" srcOrd="0" destOrd="0" presId="urn:microsoft.com/office/officeart/2005/8/layout/hChevron3"/>
    <dgm:cxn modelId="{C827DAA5-72B1-444B-900E-D4C20B067AD7}" srcId="{BEEBA6ED-43E6-4378-8B6F-E26DEBC08103}" destId="{058C0000-B652-4F54-AA01-0E27730FCE25}" srcOrd="0" destOrd="0" parTransId="{FA2F5437-4DB7-4101-A054-3DBBC5861F7F}" sibTransId="{6B03E8D8-26A1-44B0-8F84-B29ADD04A072}"/>
    <dgm:cxn modelId="{4431E050-6A06-46EC-9063-48582C5640BA}" srcId="{BEEBA6ED-43E6-4378-8B6F-E26DEBC08103}" destId="{F2045E80-BBCE-4D70-8B0F-E7F40EBBB69B}" srcOrd="1" destOrd="0" parTransId="{7B852285-0A11-4773-9416-71666F4F3D6E}" sibTransId="{11F532E6-5EB1-4B31-9C20-57021D98AD50}"/>
    <dgm:cxn modelId="{E10E7784-0C43-4C6D-BE58-1038A02017DF}" srcId="{BEEBA6ED-43E6-4378-8B6F-E26DEBC08103}" destId="{FC27EF78-C545-48C4-803A-1AFE99C3E8B8}" srcOrd="5" destOrd="0" parTransId="{4AE775D6-3DF1-4C94-8B2F-10B49EBB31B8}" sibTransId="{2EBA8D64-DE8D-42C4-9FC3-D8D372D1F5B7}"/>
    <dgm:cxn modelId="{AE14FD2D-B03A-49D9-A56E-0EF4743C20AB}" type="presParOf" srcId="{92FF6274-A9F7-44CA-8AA0-30E7C1840FB7}" destId="{E8254FFB-B917-4289-8E25-A834A34A81DE}" srcOrd="0" destOrd="0" presId="urn:microsoft.com/office/officeart/2005/8/layout/hChevron3"/>
    <dgm:cxn modelId="{15868066-5D9D-4045-A415-EBDA356D3B80}" type="presParOf" srcId="{92FF6274-A9F7-44CA-8AA0-30E7C1840FB7}" destId="{7C20B87F-9C49-4F53-9119-B925B2CC5354}" srcOrd="1" destOrd="0" presId="urn:microsoft.com/office/officeart/2005/8/layout/hChevron3"/>
    <dgm:cxn modelId="{C63111FB-9089-405A-AF4D-99691254C2AB}" type="presParOf" srcId="{92FF6274-A9F7-44CA-8AA0-30E7C1840FB7}" destId="{76D92770-9E67-4A22-944B-F9A7CE60BBE9}" srcOrd="2" destOrd="0" presId="urn:microsoft.com/office/officeart/2005/8/layout/hChevron3"/>
    <dgm:cxn modelId="{876AC0E8-BECF-47CC-8A81-BFA07D4A8756}" type="presParOf" srcId="{92FF6274-A9F7-44CA-8AA0-30E7C1840FB7}" destId="{E4409D73-34A6-49ED-A04C-AF4E09B0D3AC}" srcOrd="3" destOrd="0" presId="urn:microsoft.com/office/officeart/2005/8/layout/hChevron3"/>
    <dgm:cxn modelId="{50CD685B-84EB-4813-BBF4-F08CC3BF7670}" type="presParOf" srcId="{92FF6274-A9F7-44CA-8AA0-30E7C1840FB7}" destId="{6FE94556-3C64-41A1-B868-5859E5266494}" srcOrd="4" destOrd="0" presId="urn:microsoft.com/office/officeart/2005/8/layout/hChevron3"/>
    <dgm:cxn modelId="{462A7C31-5AB3-41A7-9423-865EE504CC6B}" type="presParOf" srcId="{92FF6274-A9F7-44CA-8AA0-30E7C1840FB7}" destId="{D992D4FD-D613-40B1-B1EA-8B53203C68E0}" srcOrd="5" destOrd="0" presId="urn:microsoft.com/office/officeart/2005/8/layout/hChevron3"/>
    <dgm:cxn modelId="{8B3996C2-8382-4841-A2FE-1F8E2B48A1F0}" type="presParOf" srcId="{92FF6274-A9F7-44CA-8AA0-30E7C1840FB7}" destId="{0218BA1D-B530-4112-9E81-81C0DEB37CD3}" srcOrd="6" destOrd="0" presId="urn:microsoft.com/office/officeart/2005/8/layout/hChevron3"/>
    <dgm:cxn modelId="{53698176-EE45-4B93-A9B5-BA5251BFCA3B}" type="presParOf" srcId="{92FF6274-A9F7-44CA-8AA0-30E7C1840FB7}" destId="{2983B016-329B-411A-8A5C-EA57F70D9201}" srcOrd="7" destOrd="0" presId="urn:microsoft.com/office/officeart/2005/8/layout/hChevron3"/>
    <dgm:cxn modelId="{0593C71E-4086-45AB-86E8-7DFC211CB21A}" type="presParOf" srcId="{92FF6274-A9F7-44CA-8AA0-30E7C1840FB7}" destId="{6018A0B9-B4C3-4DD0-BDB1-EA424A484823}" srcOrd="8" destOrd="0" presId="urn:microsoft.com/office/officeart/2005/8/layout/hChevron3"/>
    <dgm:cxn modelId="{EFB2A061-CA42-4A17-B14C-11F9B2F4E705}" type="presParOf" srcId="{92FF6274-A9F7-44CA-8AA0-30E7C1840FB7}" destId="{33EE9DC6-7EAF-48C5-9C94-F134DE82980C}" srcOrd="9" destOrd="0" presId="urn:microsoft.com/office/officeart/2005/8/layout/hChevron3"/>
    <dgm:cxn modelId="{7AFA520A-13C6-4F2C-8FBD-05AB98F563D2}" type="presParOf" srcId="{92FF6274-A9F7-44CA-8AA0-30E7C1840FB7}" destId="{8CFF3FED-9BAA-40BB-9487-99AD751B9A36}" srcOrd="10" destOrd="0" presId="urn:microsoft.com/office/officeart/2005/8/layout/hChevron3"/>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254FFB-B917-4289-8E25-A834A34A81DE}">
      <dsp:nvSpPr>
        <dsp:cNvPr id="0" name=""/>
        <dsp:cNvSpPr/>
      </dsp:nvSpPr>
      <dsp:spPr>
        <a:xfrm>
          <a:off x="478" y="917918"/>
          <a:ext cx="1633407" cy="653362"/>
        </a:xfrm>
        <a:prstGeom prst="homePlate">
          <a:avLst/>
        </a:prstGeom>
        <a:solidFill>
          <a:srgbClr val="A2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Gather Information</a:t>
          </a:r>
          <a:endParaRPr lang="en-US" sz="1400" kern="1200" dirty="0"/>
        </a:p>
      </dsp:txBody>
      <dsp:txXfrm>
        <a:off x="478" y="917918"/>
        <a:ext cx="1633407" cy="653362"/>
      </dsp:txXfrm>
    </dsp:sp>
    <dsp:sp modelId="{76D92770-9E67-4A22-944B-F9A7CE60BBE9}">
      <dsp:nvSpPr>
        <dsp:cNvPr id="0" name=""/>
        <dsp:cNvSpPr/>
      </dsp:nvSpPr>
      <dsp:spPr>
        <a:xfrm>
          <a:off x="1307203" y="917918"/>
          <a:ext cx="1633407" cy="653362"/>
        </a:xfrm>
        <a:prstGeom prst="chevron">
          <a:avLst/>
        </a:prstGeom>
        <a:solidFill>
          <a:srgbClr val="A2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Make a plan</a:t>
          </a:r>
          <a:endParaRPr lang="en-US" sz="1800" kern="1200" dirty="0"/>
        </a:p>
      </dsp:txBody>
      <dsp:txXfrm>
        <a:off x="1307203" y="917918"/>
        <a:ext cx="1633407" cy="653362"/>
      </dsp:txXfrm>
    </dsp:sp>
    <dsp:sp modelId="{6FE94556-3C64-41A1-B868-5859E5266494}">
      <dsp:nvSpPr>
        <dsp:cNvPr id="0" name=""/>
        <dsp:cNvSpPr/>
      </dsp:nvSpPr>
      <dsp:spPr>
        <a:xfrm>
          <a:off x="2613929" y="917918"/>
          <a:ext cx="1633407" cy="653362"/>
        </a:xfrm>
        <a:prstGeom prst="chevron">
          <a:avLst/>
        </a:prstGeom>
        <a:solidFill>
          <a:srgbClr val="A2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Anticipate possible solutions</a:t>
          </a:r>
          <a:endParaRPr lang="en-US" sz="1300" kern="1200" dirty="0"/>
        </a:p>
      </dsp:txBody>
      <dsp:txXfrm>
        <a:off x="2613929" y="917918"/>
        <a:ext cx="1633407" cy="653362"/>
      </dsp:txXfrm>
    </dsp:sp>
    <dsp:sp modelId="{0218BA1D-B530-4112-9E81-81C0DEB37CD3}">
      <dsp:nvSpPr>
        <dsp:cNvPr id="0" name=""/>
        <dsp:cNvSpPr/>
      </dsp:nvSpPr>
      <dsp:spPr>
        <a:xfrm>
          <a:off x="3920655" y="917918"/>
          <a:ext cx="1923614" cy="653362"/>
        </a:xfrm>
        <a:prstGeom prst="chevron">
          <a:avLst/>
        </a:prstGeom>
        <a:solidFill>
          <a:srgbClr val="A2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Continuously evaluate progress</a:t>
          </a:r>
          <a:endParaRPr lang="en-US" sz="1200" kern="1200" dirty="0"/>
        </a:p>
      </dsp:txBody>
      <dsp:txXfrm>
        <a:off x="3920655" y="917918"/>
        <a:ext cx="1923614" cy="653362"/>
      </dsp:txXfrm>
    </dsp:sp>
    <dsp:sp modelId="{6018A0B9-B4C3-4DD0-BDB1-EA424A484823}">
      <dsp:nvSpPr>
        <dsp:cNvPr id="0" name=""/>
        <dsp:cNvSpPr/>
      </dsp:nvSpPr>
      <dsp:spPr>
        <a:xfrm>
          <a:off x="5517588" y="917918"/>
          <a:ext cx="1633407" cy="653362"/>
        </a:xfrm>
        <a:prstGeom prst="chevron">
          <a:avLst/>
        </a:prstGeom>
        <a:solidFill>
          <a:srgbClr val="A2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smtClean="0"/>
            <a:t>Check results</a:t>
          </a:r>
          <a:endParaRPr lang="en-US" sz="1800" kern="1200" dirty="0"/>
        </a:p>
      </dsp:txBody>
      <dsp:txXfrm>
        <a:off x="5517588" y="917918"/>
        <a:ext cx="1633407" cy="653362"/>
      </dsp:txXfrm>
    </dsp:sp>
    <dsp:sp modelId="{8CFF3FED-9BAA-40BB-9487-99AD751B9A36}">
      <dsp:nvSpPr>
        <dsp:cNvPr id="0" name=""/>
        <dsp:cNvSpPr/>
      </dsp:nvSpPr>
      <dsp:spPr>
        <a:xfrm>
          <a:off x="6824314" y="917918"/>
          <a:ext cx="1633407" cy="653362"/>
        </a:xfrm>
        <a:prstGeom prst="chevron">
          <a:avLst/>
        </a:prstGeom>
        <a:solidFill>
          <a:srgbClr val="A2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Question sense of solutions</a:t>
          </a:r>
          <a:endParaRPr lang="en-US" sz="1300" kern="1200" dirty="0"/>
        </a:p>
      </dsp:txBody>
      <dsp:txXfrm>
        <a:off x="6824314" y="917918"/>
        <a:ext cx="1633407" cy="65336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DF01D-F5AD-4A12-A378-8FA67175A2A2}" type="datetimeFigureOut">
              <a:rPr lang="en-US" smtClean="0"/>
              <a:pPr/>
              <a:t>5/20/2012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15323F-0BC2-4B93-9503-3C9058B231F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32385-B380-42EB-9727-F8778D76E03F}" type="datetimeFigureOut">
              <a:rPr lang="en-US" smtClean="0"/>
              <a:pPr/>
              <a:t>5/20/2012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D1291-6878-4FF1-A114-2E6AF9CD9C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It is important to read and reflect on the cluster headings.  This set of standards is developing understanding or a definition for what a fraction is.</a:t>
            </a:r>
          </a:p>
        </p:txBody>
      </p:sp>
      <p:sp>
        <p:nvSpPr>
          <p:cNvPr id="4" name="Slide Number Placeholder 3"/>
          <p:cNvSpPr>
            <a:spLocks noGrp="1"/>
          </p:cNvSpPr>
          <p:nvPr>
            <p:ph type="sldNum" sz="quarter" idx="5"/>
          </p:nvPr>
        </p:nvSpPr>
        <p:spPr/>
        <p:txBody>
          <a:bodyPr/>
          <a:lstStyle/>
          <a:p>
            <a:pPr>
              <a:defRPr/>
            </a:pPr>
            <a:fld id="{29B1AA5C-45EF-4291-904E-0F4DD44D24C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This is a place where you can have participants can make the connection to the 3.NF.1.  Using the opening problem,  relate how this standard is applied.  The quantity a/b is the ¾ of an hour made of ¼ increments as we saw in the number line.</a:t>
            </a:r>
          </a:p>
        </p:txBody>
      </p:sp>
      <p:sp>
        <p:nvSpPr>
          <p:cNvPr id="4" name="Slide Number Placeholder 3"/>
          <p:cNvSpPr>
            <a:spLocks noGrp="1"/>
          </p:cNvSpPr>
          <p:nvPr>
            <p:ph type="sldNum" sz="quarter" idx="5"/>
          </p:nvPr>
        </p:nvSpPr>
        <p:spPr/>
        <p:txBody>
          <a:bodyPr/>
          <a:lstStyle/>
          <a:p>
            <a:pPr>
              <a:defRPr/>
            </a:pPr>
            <a:fld id="{50D90938-8511-432C-A2F0-039DF2D6D603}"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evidence would show a student understood these important ideas?  We will continue to explore this question as we work with more problems.</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problem type is familiar to students and allows for developing understanding of how a fraction represents a quantity and how it relates to the whole. The numbers chosen for each problem presents different opportunities for understanding the standard. </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There should be opportunities for these fraction ideas:</a:t>
            </a:r>
          </a:p>
          <a:p>
            <a:pPr marL="228600" indent="-228600">
              <a:buFontTx/>
              <a:buAutoNum type="arabicPeriod"/>
              <a:defRPr/>
            </a:pPr>
            <a:r>
              <a:rPr lang="en-US" dirty="0" smtClean="0"/>
              <a:t>Equivalence of 12/9 and 1 and 3/9</a:t>
            </a:r>
          </a:p>
          <a:p>
            <a:pPr marL="228600" indent="-228600">
              <a:buFontTx/>
              <a:buAutoNum type="arabicPeriod"/>
              <a:defRPr/>
            </a:pPr>
            <a:r>
              <a:rPr lang="en-US" dirty="0" smtClean="0"/>
              <a:t>Use of unit fractions when distributing 1/9 for 12 people to create 1/9 + 1/9 + 1/9….</a:t>
            </a:r>
          </a:p>
          <a:p>
            <a:pPr marL="228600" indent="-228600">
              <a:buFontTx/>
              <a:buAutoNum type="arabicPeriod"/>
              <a:defRPr/>
            </a:pPr>
            <a:r>
              <a:rPr lang="en-US" dirty="0" smtClean="0"/>
              <a:t>Ratio thinking if some think of sharing 4 brownies with 3 people as being the same relationship.</a:t>
            </a:r>
          </a:p>
          <a:p>
            <a:pPr marL="228600" indent="-228600">
              <a:buFontTx/>
              <a:buAutoNum type="arabicPeriod"/>
              <a:defRPr/>
            </a:pPr>
            <a:r>
              <a:rPr lang="en-US" dirty="0" smtClean="0"/>
              <a:t>Equivalence for 3/9 and 1/3</a:t>
            </a:r>
          </a:p>
          <a:p>
            <a:pPr>
              <a:defRPr/>
            </a:pPr>
            <a:endParaRPr lang="en-US" dirty="0" smtClean="0"/>
          </a:p>
          <a:p>
            <a:pPr marL="228600" indent="-228600">
              <a:buFontTx/>
              <a:buAutoNum type="arabicPeriod"/>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To plan instruction using equal shares, first consider what contexts students are familiar with.</a:t>
            </a:r>
          </a:p>
          <a:p>
            <a:pPr eaLnBrk="1" hangingPunct="1"/>
            <a:endParaRPr lang="en-US" dirty="0" smtClean="0"/>
          </a:p>
          <a:p>
            <a:pPr eaLnBrk="1" hangingPunct="1"/>
            <a:r>
              <a:rPr lang="en-US" dirty="0" smtClean="0"/>
              <a:t>Brainstorm with teachers a continuing  list of relevant contexts for students. Because presentations in the opening problem were a context teachers understood, it helped form representations for our first problem. Students need the same sort of support for understanding. </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of these problems has a different idea that it supports.  Solve each one.  Are there any patterns to your answers? </a:t>
            </a:r>
          </a:p>
          <a:p>
            <a:endParaRPr lang="en-US" dirty="0" smtClean="0"/>
          </a:p>
          <a:p>
            <a:endParaRPr lang="en-US" dirty="0" smtClean="0"/>
          </a:p>
          <a:p>
            <a:r>
              <a:rPr lang="en-US" dirty="0" smtClean="0"/>
              <a:t>When 4 share 13 a mixed number or fraction more than one results.</a:t>
            </a:r>
          </a:p>
          <a:p>
            <a:r>
              <a:rPr lang="en-US" dirty="0" smtClean="0"/>
              <a:t>When 4 share 3, a fraction less than one results</a:t>
            </a:r>
          </a:p>
          <a:p>
            <a:r>
              <a:rPr lang="en-US" dirty="0" smtClean="0"/>
              <a:t>When 12 share 8, there are opportunities for equivalent fraction discussions.</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are hoping to reveal the connection between the number of sharers and the objects shared that results in the answer to the problem: The number of objects shared is the numerator and the number of sharers is the denominator.  This is occurring because fractions represent division and numerators and denominators have a multiplicative relationship.</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Based on work of Susan Epson and Linda Levi.  From </a:t>
            </a:r>
            <a:r>
              <a:rPr lang="en-US" i="1" dirty="0" smtClean="0"/>
              <a:t>Extending Children’s Mathematics Fractions and Decimals, </a:t>
            </a:r>
            <a:r>
              <a:rPr lang="en-US" dirty="0" smtClean="0"/>
              <a:t> Heinemann, 2011.</a:t>
            </a:r>
          </a:p>
          <a:p>
            <a:pPr eaLnBrk="1" hangingPunct="1"/>
            <a:endParaRPr lang="en-US" dirty="0" smtClean="0"/>
          </a:p>
          <a:p>
            <a:pPr eaLnBrk="1" hangingPunct="1"/>
            <a:r>
              <a:rPr lang="en-US" dirty="0" smtClean="0"/>
              <a:t>* These denominators are identified for third grade in the common core.</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Facilitate work with teachers to allow them to create a unit or sequence of problems that would allow students to grow in understanding of the standard.  </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Embed video 11 in quick time or use other video available of students solving problems with fractions. </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t>
            </a:r>
            <a:r>
              <a:rPr lang="en-US" i="1" dirty="0" smtClean="0"/>
              <a:t>Extending Children’s Mathematics: Fractions and Decimals, </a:t>
            </a:r>
            <a:r>
              <a:rPr lang="en-US" dirty="0" smtClean="0"/>
              <a:t>page 25</a:t>
            </a:r>
            <a:r>
              <a:rPr lang="en-US" i="1" dirty="0" smtClean="0"/>
              <a:t>.  See resource slide at end of presentation.</a:t>
            </a:r>
          </a:p>
          <a:p>
            <a:r>
              <a:rPr lang="en-US" dirty="0" smtClean="0"/>
              <a:t>See additional examples of these strategies in folder in Drop Box for this standard from Arizona workshop.</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Child either doesn’t attend to both the number of sharers or the number of objects at the same time.</a:t>
            </a:r>
          </a:p>
        </p:txBody>
      </p:sp>
      <p:sp>
        <p:nvSpPr>
          <p:cNvPr id="4" name="Slide Number Placeholder 3"/>
          <p:cNvSpPr>
            <a:spLocks noGrp="1"/>
          </p:cNvSpPr>
          <p:nvPr>
            <p:ph type="sldNum" sz="quarter" idx="5"/>
          </p:nvPr>
        </p:nvSpPr>
        <p:spPr/>
        <p:txBody>
          <a:bodyPr/>
          <a:lstStyle/>
          <a:p>
            <a:pPr>
              <a:defRPr/>
            </a:pPr>
            <a:fld id="{77D64525-D5F7-4C8A-AFE8-ECF49C198AE8}"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Child uses repeated halves because that is familiar and easy to think about first. If this didn’t work, they might halve again. Trial and error example.</a:t>
            </a:r>
          </a:p>
        </p:txBody>
      </p:sp>
      <p:sp>
        <p:nvSpPr>
          <p:cNvPr id="4" name="Slide Number Placeholder 3"/>
          <p:cNvSpPr>
            <a:spLocks noGrp="1"/>
          </p:cNvSpPr>
          <p:nvPr>
            <p:ph type="sldNum" sz="quarter" idx="5"/>
          </p:nvPr>
        </p:nvSpPr>
        <p:spPr/>
        <p:txBody>
          <a:bodyPr/>
          <a:lstStyle/>
          <a:p>
            <a:pPr>
              <a:defRPr/>
            </a:pPr>
            <a:fld id="{4B074A81-07D0-4C2C-9E07-A550B012F967}"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Student recognizes each piece is shared among 4 and needs to be divided into 4 as a result.</a:t>
            </a:r>
          </a:p>
        </p:txBody>
      </p:sp>
      <p:sp>
        <p:nvSpPr>
          <p:cNvPr id="4" name="Slide Number Placeholder 3"/>
          <p:cNvSpPr>
            <a:spLocks noGrp="1"/>
          </p:cNvSpPr>
          <p:nvPr>
            <p:ph type="sldNum" sz="quarter" idx="5"/>
          </p:nvPr>
        </p:nvSpPr>
        <p:spPr/>
        <p:txBody>
          <a:bodyPr/>
          <a:lstStyle/>
          <a:p>
            <a:pPr>
              <a:defRPr/>
            </a:pPr>
            <a:fld id="{5940550E-39B4-4CEB-9CFD-1BE916539D7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Student notices wholes can be shared first and then divides what is left.  Could also recognize multiple groups of items can be shared efficiently. For example, four pieces can come from two wholes when split into two halves.</a:t>
            </a:r>
          </a:p>
        </p:txBody>
      </p:sp>
      <p:sp>
        <p:nvSpPr>
          <p:cNvPr id="4" name="Slide Number Placeholder 3"/>
          <p:cNvSpPr>
            <a:spLocks noGrp="1"/>
          </p:cNvSpPr>
          <p:nvPr>
            <p:ph type="sldNum" sz="quarter" idx="5"/>
          </p:nvPr>
        </p:nvSpPr>
        <p:spPr/>
        <p:txBody>
          <a:bodyPr/>
          <a:lstStyle/>
          <a:p>
            <a:pPr>
              <a:defRPr/>
            </a:pPr>
            <a:fld id="{12D31E0A-3EBC-4B6D-86AD-635AB53084D9}"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Understands fractions as division</a:t>
            </a:r>
          </a:p>
        </p:txBody>
      </p:sp>
      <p:sp>
        <p:nvSpPr>
          <p:cNvPr id="4" name="Slide Number Placeholder 3"/>
          <p:cNvSpPr>
            <a:spLocks noGrp="1"/>
          </p:cNvSpPr>
          <p:nvPr>
            <p:ph type="sldNum" sz="quarter" idx="5"/>
          </p:nvPr>
        </p:nvSpPr>
        <p:spPr/>
        <p:txBody>
          <a:bodyPr/>
          <a:lstStyle/>
          <a:p>
            <a:pPr>
              <a:defRPr/>
            </a:pPr>
            <a:fld id="{10D42196-3174-406D-A80D-129BC77922F8}"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Hunt Video with Bill McCallum.</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3B4FAA6-826E-4A98-AA2D-C44FB123F18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problem is taken from NTCM (2010) </a:t>
            </a:r>
            <a:r>
              <a:rPr lang="en-US" i="1" dirty="0" smtClean="0"/>
              <a:t>Developing essential understanding of rational numbers</a:t>
            </a:r>
            <a:r>
              <a:rPr lang="en-US" dirty="0" smtClean="0"/>
              <a:t>, page 24 – 25.</a:t>
            </a:r>
            <a:endParaRPr lang="en-US" i="1" dirty="0" smtClean="0"/>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B1FEFED-EAC7-4180-B051-1A5F71CDE473}"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C043542-D67C-4FA8-8BAD-2B6A63019EA6}"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B3D1D42-7A3D-4ECF-8E26-BE2C89D7B5BE}"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D7D2556-6900-4DCE-AE42-C6453D4ECD6F}"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3ACED45-3BA1-4AB8-BD84-CDABE98C5B60}"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355E74-5BD5-41FA-BF6E-D8A3A3BE235A}"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7E4CFC-40EE-4EE4-B4F3-E8BB9C0C552C}" type="slidenum">
              <a:rPr lang="en-US" smtClean="0"/>
              <a:pPr>
                <a:defRPr/>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Post a representative set of responses to the task in the room for reference to strategies and other content during this training. For now, use discussion questions on next slide.</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Participants should note some made area models, some made linear time or number line models, and make connections between representations.  Some participants may note that ¾ is the answer because of the conditions of 4 people sharing 3.  Treat this as a conjecture for seeing if this is always true as most people will probably not make this connection in an audience made up of elementary teachers.</a:t>
            </a:r>
          </a:p>
          <a:p>
            <a:endParaRPr lang="en-US" dirty="0"/>
          </a:p>
        </p:txBody>
      </p:sp>
      <p:sp>
        <p:nvSpPr>
          <p:cNvPr id="4" name="Slide Number Placeholder 3"/>
          <p:cNvSpPr>
            <a:spLocks noGrp="1"/>
          </p:cNvSpPr>
          <p:nvPr>
            <p:ph type="sldNum" sz="quarter" idx="10"/>
          </p:nvPr>
        </p:nvSpPr>
        <p:spPr/>
        <p:txBody>
          <a:bodyPr/>
          <a:lstStyle/>
          <a:p>
            <a:fld id="{867D1291-6878-4FF1-A114-2E6AF9CD9C9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could discuss the area models for ¾ are dependent on knowing what the whole is. Without specifying the whole it is not reasonable to ask what fraction is represented by the shaded area. If the green area is the whole, the blue and green shaded area represents the fraction 3/2;  if the entire rectangle is the whole, the shaded area represents ¾.  It might be a good place to discuss the problem with traditional textbooks always using an area model and breaking fraction quantities into parts and wholes implying a fraction is made up of two whole numbers, which is a misconception. </a:t>
            </a:r>
          </a:p>
          <a:p>
            <a:pPr eaLnBrk="1" hangingPunct="1">
              <a:spcBef>
                <a:spcPct val="0"/>
              </a:spcBef>
            </a:pPr>
            <a:r>
              <a:rPr lang="en-US" smtClean="0"/>
              <a:t> </a:t>
            </a:r>
          </a:p>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17E09-4DF6-409B-A38E-A875947B6F38}"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red line represents the amount of time for speaker 1, the yellow line for speaker 2, and the light blue line for speaker three.  The black lines are the remaining time for speaker 4 but not distributed.  Participants should explain the link between figure 1 and 2. </a:t>
            </a:r>
          </a:p>
        </p:txBody>
      </p:sp>
      <p:sp>
        <p:nvSpPr>
          <p:cNvPr id="4" name="Slide Number Placeholder 3"/>
          <p:cNvSpPr>
            <a:spLocks noGrp="1"/>
          </p:cNvSpPr>
          <p:nvPr>
            <p:ph type="sldNum" sz="quarter" idx="5"/>
          </p:nvPr>
        </p:nvSpPr>
        <p:spPr/>
        <p:txBody>
          <a:bodyPr/>
          <a:lstStyle/>
          <a:p>
            <a:pPr>
              <a:defRPr/>
            </a:pPr>
            <a:fld id="{6ECA87E5-AE3C-42F9-9356-70DDD30A4B72}"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Notice the focus on the shape and quantity without focus on notation. Traditional books tend to focus on parts and whole language that makes it hard for students to see fractions as a quantity.  “Note fractions do not have a single meaning, such as </a:t>
            </a:r>
            <a:r>
              <a:rPr lang="en-US" i="1" smtClean="0"/>
              <a:t>n</a:t>
            </a:r>
            <a:r>
              <a:rPr lang="en-US" smtClean="0"/>
              <a:t> parts out of </a:t>
            </a:r>
            <a:r>
              <a:rPr lang="en-US" i="1" smtClean="0"/>
              <a:t>m</a:t>
            </a:r>
            <a:r>
              <a:rPr lang="en-US" smtClean="0"/>
              <a:t> parts. They can stand for relationships between amounts or processes involving amounts or points on a number line. When children learn to think of fractions as parts of wholes, it is hard for them to grasp what really makes a fraction what it is”  from Levi and Empson, </a:t>
            </a:r>
            <a:r>
              <a:rPr lang="en-US" i="1" smtClean="0"/>
              <a:t>Extending Children’s Mathematics: Fractions and Decimals</a:t>
            </a:r>
            <a:r>
              <a:rPr lang="en-US" smtClean="0"/>
              <a:t>, pages xxi-xxii. It is important to have students relate the name of the parts as coming from how many time it fits into the unit or whole.</a:t>
            </a:r>
          </a:p>
          <a:p>
            <a:endParaRPr lang="en-US" smtClean="0"/>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068071E7-863B-4B79-8A4A-E4D4C6B01A0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This problem type prepares students for work with fractions.  They help students develop the idea of a group as a type of unit that can be partitioned or put into smaller units. </a:t>
            </a:r>
          </a:p>
        </p:txBody>
      </p:sp>
      <p:sp>
        <p:nvSpPr>
          <p:cNvPr id="4" name="Slide Number Placeholder 3"/>
          <p:cNvSpPr>
            <a:spLocks noGrp="1"/>
          </p:cNvSpPr>
          <p:nvPr>
            <p:ph type="sldNum" sz="quarter" idx="5"/>
          </p:nvPr>
        </p:nvSpPr>
        <p:spPr/>
        <p:txBody>
          <a:bodyPr/>
          <a:lstStyle/>
          <a:p>
            <a:pPr>
              <a:defRPr/>
            </a:pPr>
            <a:fld id="{5D6AAE1F-5F63-4299-938F-185F55BB647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3775"/>
            <a:ext cx="7772400" cy="1470025"/>
          </a:xfrm>
        </p:spPr>
        <p:txBody>
          <a:bodyPr>
            <a:normAutofit/>
          </a:bodyPr>
          <a:lstStyle>
            <a:lvl1pPr>
              <a:defRPr sz="4000">
                <a:solidFill>
                  <a:srgbClr val="003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7" name="Rectangle 16"/>
          <p:cNvSpPr/>
          <p:nvPr userDrawn="1"/>
        </p:nvSpPr>
        <p:spPr>
          <a:xfrm>
            <a:off x="0" y="914400"/>
            <a:ext cx="9144000" cy="14478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IM&amp;E"/>
          <p:cNvPicPr>
            <a:picLocks noChangeAspect="1" noChangeArrowheads="1"/>
          </p:cNvPicPr>
          <p:nvPr userDrawn="1"/>
        </p:nvPicPr>
        <p:blipFill>
          <a:blip r:embed="rId2" cstate="print"/>
          <a:srcRect/>
          <a:stretch>
            <a:fillRect/>
          </a:stretch>
        </p:blipFill>
        <p:spPr bwMode="auto">
          <a:xfrm>
            <a:off x="0" y="762000"/>
            <a:ext cx="6248400" cy="133771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9" name="TextBox 18"/>
          <p:cNvSpPr txBox="1"/>
          <p:nvPr userDrawn="1"/>
        </p:nvSpPr>
        <p:spPr>
          <a:xfrm>
            <a:off x="6324600" y="1145738"/>
            <a:ext cx="2514600" cy="1292662"/>
          </a:xfrm>
          <a:prstGeom prst="rect">
            <a:avLst/>
          </a:prstGeom>
          <a:noFill/>
        </p:spPr>
        <p:txBody>
          <a:bodyPr wrap="square" rtlCol="0">
            <a:spAutoFit/>
          </a:bodyPr>
          <a:lstStyle/>
          <a:p>
            <a:r>
              <a:rPr lang="en-US" sz="2400" b="1" dirty="0" smtClean="0">
                <a:solidFill>
                  <a:schemeClr val="bg1"/>
                </a:solidFill>
                <a:latin typeface="Georgia" pitchFamily="18" charset="0"/>
              </a:rPr>
              <a:t>CCSSM</a:t>
            </a:r>
            <a:r>
              <a:rPr lang="en-US" dirty="0" smtClean="0">
                <a:solidFill>
                  <a:schemeClr val="bg1"/>
                </a:solidFill>
                <a:latin typeface="Georgia" pitchFamily="18" charset="0"/>
              </a:rPr>
              <a:t> </a:t>
            </a:r>
          </a:p>
          <a:p>
            <a:r>
              <a:rPr lang="en-US" dirty="0" smtClean="0">
                <a:solidFill>
                  <a:schemeClr val="bg1"/>
                </a:solidFill>
                <a:latin typeface="Georgia" pitchFamily="18" charset="0"/>
              </a:rPr>
              <a:t>National Professional Development</a:t>
            </a:r>
          </a:p>
          <a:p>
            <a:endParaRPr lang="en-US" dirty="0"/>
          </a:p>
        </p:txBody>
      </p:sp>
      <p:grpSp>
        <p:nvGrpSpPr>
          <p:cNvPr id="29" name="Group 28"/>
          <p:cNvGrpSpPr/>
          <p:nvPr userDrawn="1"/>
        </p:nvGrpSpPr>
        <p:grpSpPr>
          <a:xfrm>
            <a:off x="79747" y="6324600"/>
            <a:ext cx="8988053" cy="457200"/>
            <a:chOff x="79747" y="6324600"/>
            <a:chExt cx="8988053" cy="457200"/>
          </a:xfrm>
        </p:grpSpPr>
        <p:grpSp>
          <p:nvGrpSpPr>
            <p:cNvPr id="20" name="Group 19"/>
            <p:cNvGrpSpPr/>
            <p:nvPr userDrawn="1"/>
          </p:nvGrpSpPr>
          <p:grpSpPr>
            <a:xfrm>
              <a:off x="5943600" y="6324600"/>
              <a:ext cx="3124200" cy="457200"/>
              <a:chOff x="5943600" y="6324600"/>
              <a:chExt cx="3124200" cy="457200"/>
            </a:xfrm>
          </p:grpSpPr>
          <p:pic>
            <p:nvPicPr>
              <p:cNvPr id="21" name="Picture 20" descr="IM&amp;E Logo"/>
              <p:cNvPicPr>
                <a:picLocks noChangeAspect="1" noChangeArrowheads="1"/>
              </p:cNvPicPr>
              <p:nvPr/>
            </p:nvPicPr>
            <p:blipFill>
              <a:blip r:embed="rId3" cstate="print"/>
              <a:srcRect/>
              <a:stretch>
                <a:fillRect/>
              </a:stretch>
            </p:blipFill>
            <p:spPr bwMode="auto">
              <a:xfrm>
                <a:off x="7399187" y="6324600"/>
                <a:ext cx="1668613" cy="457200"/>
              </a:xfrm>
              <a:prstGeom prst="rect">
                <a:avLst/>
              </a:prstGeom>
              <a:noFill/>
            </p:spPr>
          </p:pic>
          <p:pic>
            <p:nvPicPr>
              <p:cNvPr id="22" name="Picture 21"/>
              <p:cNvPicPr>
                <a:picLocks noChangeAspect="1" noChangeArrowheads="1"/>
              </p:cNvPicPr>
              <p:nvPr/>
            </p:nvPicPr>
            <p:blipFill>
              <a:blip r:embed="rId4"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23" name="Picture 3" descr="C:\Users\Andrew Horrigan\Pictures\UA_Block A- AZ_200-281.png"/>
            <p:cNvPicPr>
              <a:picLocks noChangeAspect="1" noChangeArrowheads="1"/>
            </p:cNvPicPr>
            <p:nvPr userDrawn="1"/>
          </p:nvPicPr>
          <p:blipFill>
            <a:blip r:embed="rId5" cstate="print"/>
            <a:srcRect/>
            <a:stretch>
              <a:fillRect/>
            </a:stretch>
          </p:blipFill>
          <p:spPr bwMode="auto">
            <a:xfrm>
              <a:off x="79747" y="6324600"/>
              <a:ext cx="453653" cy="457200"/>
            </a:xfrm>
            <a:prstGeom prst="rect">
              <a:avLst/>
            </a:prstGeom>
            <a:noFill/>
          </p:spPr>
        </p:pic>
      </p:grpSp>
      <p:sp>
        <p:nvSpPr>
          <p:cNvPr id="31" name="Text Placeholder 30"/>
          <p:cNvSpPr>
            <a:spLocks noGrp="1"/>
          </p:cNvSpPr>
          <p:nvPr>
            <p:ph type="body" sz="quarter" idx="13" hasCustomPrompt="1"/>
          </p:nvPr>
        </p:nvSpPr>
        <p:spPr>
          <a:xfrm>
            <a:off x="6096000" y="3200400"/>
            <a:ext cx="1219200" cy="457200"/>
          </a:xfrm>
        </p:spPr>
        <p:txBody>
          <a:bodyPr anchor="ctr"/>
          <a:lstStyle>
            <a:lvl1pPr algn="ctr">
              <a:buNone/>
              <a:defRPr>
                <a:solidFill>
                  <a:srgbClr val="CC0033"/>
                </a:solidFill>
              </a:defRPr>
            </a:lvl1pPr>
          </a:lstStyle>
          <a:p>
            <a:pPr lvl="0"/>
            <a:r>
              <a:rPr lang="en-US" dirty="0" smtClean="0"/>
              <a:t>Grade</a:t>
            </a:r>
            <a:endParaRPr lang="en-US" dirty="0"/>
          </a:p>
        </p:txBody>
      </p:sp>
      <p:sp>
        <p:nvSpPr>
          <p:cNvPr id="32" name="Date Placeholder 3"/>
          <p:cNvSpPr>
            <a:spLocks noGrp="1"/>
          </p:cNvSpPr>
          <p:nvPr>
            <p:ph type="dt" sz="half" idx="2"/>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FE9CC-EC7E-457F-A3CB-D738778CD9BA}" type="datetime1">
              <a:rPr lang="en-US" smtClean="0"/>
              <a:pPr/>
              <a:t>5/20/2012</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B87E7C-CFFC-42F9-973F-F661E5ED726D}" type="datetime1">
              <a:rPr lang="en-US" smtClean="0"/>
              <a:pPr/>
              <a:t>5/20/2012</a:t>
            </a:fld>
            <a:endParaRPr lang="en-US"/>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4"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Campi, Cobb</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010400" y="0"/>
            <a:ext cx="2133600" cy="365125"/>
          </a:xfrm>
        </p:spPr>
        <p:txBody>
          <a:bodyPr/>
          <a:lstStyle>
            <a:lvl1pPr algn="r">
              <a:defRPr/>
            </a:lvl1pPr>
          </a:lstStyle>
          <a:p>
            <a:fld id="{8AC30C97-155D-408F-9A79-79212C904256}" type="datetime1">
              <a:rPr lang="en-US" smtClean="0"/>
              <a:pPr/>
              <a:t>5/20/2012</a:t>
            </a:fld>
            <a:endParaRPr lang="en-US" dirty="0"/>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2"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Campi, Cobb</a:t>
            </a:r>
            <a:endParaRPr lang="en-US" dirty="0"/>
          </a:p>
        </p:txBody>
      </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C92003B-A7F7-42B1-B4B0-D9FAFF19C236}" type="datetime1">
              <a:rPr lang="en-US" smtClean="0"/>
              <a:pPr/>
              <a:t>5/20/2012</a:t>
            </a:fld>
            <a:endParaRPr lang="en-US"/>
          </a:p>
        </p:txBody>
      </p:sp>
      <p:grpSp>
        <p:nvGrpSpPr>
          <p:cNvPr id="8" name="Group 7"/>
          <p:cNvGrpSpPr/>
          <p:nvPr userDrawn="1"/>
        </p:nvGrpSpPr>
        <p:grpSpPr>
          <a:xfrm>
            <a:off x="79747" y="6324600"/>
            <a:ext cx="8988053" cy="457200"/>
            <a:chOff x="79747" y="6324600"/>
            <a:chExt cx="8988053" cy="457200"/>
          </a:xfrm>
        </p:grpSpPr>
        <p:grpSp>
          <p:nvGrpSpPr>
            <p:cNvPr id="9" name="Group 19"/>
            <p:cNvGrpSpPr/>
            <p:nvPr userDrawn="1"/>
          </p:nvGrpSpPr>
          <p:grpSpPr>
            <a:xfrm>
              <a:off x="5943600" y="6324600"/>
              <a:ext cx="3124200" cy="457200"/>
              <a:chOff x="5943600" y="6324600"/>
              <a:chExt cx="3124200" cy="457200"/>
            </a:xfrm>
          </p:grpSpPr>
          <p:pic>
            <p:nvPicPr>
              <p:cNvPr id="11" name="Picture 10"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2" name="Picture 11"/>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0"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4"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5"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Campi, Cobb</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57F801-838C-4055-96D3-911F8C57955E}" type="datetime1">
              <a:rPr lang="en-US" smtClean="0"/>
              <a:pPr/>
              <a:t>5/20/2012</a:t>
            </a:fld>
            <a:endParaRPr lang="en-US"/>
          </a:p>
        </p:txBody>
      </p:sp>
      <p:grpSp>
        <p:nvGrpSpPr>
          <p:cNvPr id="10" name="Group 9"/>
          <p:cNvGrpSpPr/>
          <p:nvPr userDrawn="1"/>
        </p:nvGrpSpPr>
        <p:grpSpPr>
          <a:xfrm>
            <a:off x="79747" y="6324600"/>
            <a:ext cx="8988053" cy="457200"/>
            <a:chOff x="79747" y="6324600"/>
            <a:chExt cx="8988053" cy="457200"/>
          </a:xfrm>
        </p:grpSpPr>
        <p:grpSp>
          <p:nvGrpSpPr>
            <p:cNvPr id="11" name="Group 19"/>
            <p:cNvGrpSpPr/>
            <p:nvPr userDrawn="1"/>
          </p:nvGrpSpPr>
          <p:grpSpPr>
            <a:xfrm>
              <a:off x="5943600" y="6324600"/>
              <a:ext cx="3124200" cy="457200"/>
              <a:chOff x="5943600" y="6324600"/>
              <a:chExt cx="3124200" cy="457200"/>
            </a:xfrm>
          </p:grpSpPr>
          <p:pic>
            <p:nvPicPr>
              <p:cNvPr id="13" name="Picture 12"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4" name="Picture 13"/>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2"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6" name="Slide Number Placeholder 12"/>
          <p:cNvSpPr>
            <a:spLocks noGrp="1"/>
          </p:cNvSpPr>
          <p:nvPr>
            <p:ph type="sldNum" sz="quarter" idx="12"/>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7" name="Footer Placeholder 11"/>
          <p:cNvSpPr>
            <a:spLocks noGrp="1"/>
          </p:cNvSpPr>
          <p:nvPr>
            <p:ph type="ftr" sz="quarter" idx="1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Campi, Cobb</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9ED991-A4BD-4278-A304-340BC3BE96D8}" type="datetime1">
              <a:rPr lang="en-US" smtClean="0"/>
              <a:pPr/>
              <a:t>5/20/2012</a:t>
            </a:fld>
            <a:endParaRPr lang="en-US"/>
          </a:p>
        </p:txBody>
      </p:sp>
      <p:grpSp>
        <p:nvGrpSpPr>
          <p:cNvPr id="6" name="Group 5"/>
          <p:cNvGrpSpPr/>
          <p:nvPr userDrawn="1"/>
        </p:nvGrpSpPr>
        <p:grpSpPr>
          <a:xfrm>
            <a:off x="79747" y="6324600"/>
            <a:ext cx="8988053" cy="457200"/>
            <a:chOff x="79747" y="6324600"/>
            <a:chExt cx="8988053" cy="457200"/>
          </a:xfrm>
        </p:grpSpPr>
        <p:grpSp>
          <p:nvGrpSpPr>
            <p:cNvPr id="7" name="Group 19"/>
            <p:cNvGrpSpPr/>
            <p:nvPr userDrawn="1"/>
          </p:nvGrpSpPr>
          <p:grpSpPr>
            <a:xfrm>
              <a:off x="5943600" y="6324600"/>
              <a:ext cx="3124200" cy="457200"/>
              <a:chOff x="5943600" y="6324600"/>
              <a:chExt cx="3124200" cy="457200"/>
            </a:xfrm>
          </p:grpSpPr>
          <p:pic>
            <p:nvPicPr>
              <p:cNvPr id="9" name="Picture 8"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0" name="Picture 9"/>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8"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2"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3"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Campi, Cobb</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03989-CC10-4E23-9DE5-F9AC2121FD49}" type="datetime1">
              <a:rPr lang="en-US" smtClean="0"/>
              <a:pPr/>
              <a:t>5/20/2012</a:t>
            </a:fld>
            <a:endParaRPr lang="en-US"/>
          </a:p>
        </p:txBody>
      </p:sp>
      <p:grpSp>
        <p:nvGrpSpPr>
          <p:cNvPr id="5" name="Group 4"/>
          <p:cNvGrpSpPr/>
          <p:nvPr userDrawn="1"/>
        </p:nvGrpSpPr>
        <p:grpSpPr>
          <a:xfrm>
            <a:off x="79747" y="6324600"/>
            <a:ext cx="8988053" cy="457200"/>
            <a:chOff x="79747" y="6324600"/>
            <a:chExt cx="8988053" cy="457200"/>
          </a:xfrm>
        </p:grpSpPr>
        <p:grpSp>
          <p:nvGrpSpPr>
            <p:cNvPr id="6" name="Group 19"/>
            <p:cNvGrpSpPr/>
            <p:nvPr userDrawn="1"/>
          </p:nvGrpSpPr>
          <p:grpSpPr>
            <a:xfrm>
              <a:off x="5943600" y="6324600"/>
              <a:ext cx="3124200" cy="457200"/>
              <a:chOff x="5943600" y="6324600"/>
              <a:chExt cx="3124200" cy="457200"/>
            </a:xfrm>
          </p:grpSpPr>
          <p:pic>
            <p:nvPicPr>
              <p:cNvPr id="8" name="Picture 7"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9" name="Picture 8"/>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7"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1"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2"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Campi, Cobb</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D05E8-C3DA-4C51-A02A-B5CB9454A819}" type="datetime1">
              <a:rPr lang="en-US" smtClean="0"/>
              <a:pPr/>
              <a:t>5/20/2012</a:t>
            </a:fld>
            <a:endParaRPr lang="en-US"/>
          </a:p>
        </p:txBody>
      </p:sp>
      <p:grpSp>
        <p:nvGrpSpPr>
          <p:cNvPr id="8" name="Group 7"/>
          <p:cNvGrpSpPr/>
          <p:nvPr userDrawn="1"/>
        </p:nvGrpSpPr>
        <p:grpSpPr>
          <a:xfrm>
            <a:off x="79747" y="6324600"/>
            <a:ext cx="8988053" cy="457200"/>
            <a:chOff x="79747" y="6324600"/>
            <a:chExt cx="8988053" cy="457200"/>
          </a:xfrm>
        </p:grpSpPr>
        <p:grpSp>
          <p:nvGrpSpPr>
            <p:cNvPr id="9" name="Group 19"/>
            <p:cNvGrpSpPr/>
            <p:nvPr userDrawn="1"/>
          </p:nvGrpSpPr>
          <p:grpSpPr>
            <a:xfrm>
              <a:off x="5943600" y="6324600"/>
              <a:ext cx="3124200" cy="457200"/>
              <a:chOff x="5943600" y="6324600"/>
              <a:chExt cx="3124200" cy="457200"/>
            </a:xfrm>
          </p:grpSpPr>
          <p:pic>
            <p:nvPicPr>
              <p:cNvPr id="11" name="Picture 10"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2" name="Picture 11"/>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0"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4"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5"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Campi, Cobb</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8875F-F98D-4B71-B68A-441EF790B0B7}" type="datetime1">
              <a:rPr lang="en-US" smtClean="0"/>
              <a:pPr/>
              <a:t>5/20/2012</a:t>
            </a:fld>
            <a:endParaRPr lang="en-US"/>
          </a:p>
        </p:txBody>
      </p:sp>
      <p:grpSp>
        <p:nvGrpSpPr>
          <p:cNvPr id="8" name="Group 7"/>
          <p:cNvGrpSpPr/>
          <p:nvPr userDrawn="1"/>
        </p:nvGrpSpPr>
        <p:grpSpPr>
          <a:xfrm>
            <a:off x="79747" y="6324600"/>
            <a:ext cx="8988053" cy="457200"/>
            <a:chOff x="79747" y="6324600"/>
            <a:chExt cx="8988053" cy="457200"/>
          </a:xfrm>
        </p:grpSpPr>
        <p:grpSp>
          <p:nvGrpSpPr>
            <p:cNvPr id="9" name="Group 19"/>
            <p:cNvGrpSpPr/>
            <p:nvPr userDrawn="1"/>
          </p:nvGrpSpPr>
          <p:grpSpPr>
            <a:xfrm>
              <a:off x="5943600" y="6324600"/>
              <a:ext cx="3124200" cy="457200"/>
              <a:chOff x="5943600" y="6324600"/>
              <a:chExt cx="3124200" cy="457200"/>
            </a:xfrm>
          </p:grpSpPr>
          <p:pic>
            <p:nvPicPr>
              <p:cNvPr id="11" name="Picture 10"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2" name="Picture 11"/>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0"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4"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5"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Campi, Cobb</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F87F3-4AFB-49E0-9E30-D45492012A41}" type="datetime1">
              <a:rPr lang="en-US" smtClean="0"/>
              <a:pPr/>
              <a:t>5/20/2012</a:t>
            </a:fld>
            <a:endParaRPr lang="en-US"/>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4"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Campi, Cobb</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59E69-7264-49E5-BD59-C06A83DE383B}" type="datetime1">
              <a:rPr lang="en-US" smtClean="0"/>
              <a:pPr/>
              <a:t>5/20/2012</a:t>
            </a:fld>
            <a:endParaRPr lang="en-US" dirty="0"/>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1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1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14" cstate="print"/>
            <a:srcRect/>
            <a:stretch>
              <a:fillRect/>
            </a:stretch>
          </p:blipFill>
          <p:spPr bwMode="auto">
            <a:xfrm>
              <a:off x="79747" y="6324600"/>
              <a:ext cx="453653" cy="457200"/>
            </a:xfrm>
            <a:prstGeom prst="rect">
              <a:avLst/>
            </a:prstGeom>
            <a:noFill/>
          </p:spPr>
        </p:pic>
      </p:grpSp>
      <p:sp>
        <p:nvSpPr>
          <p:cNvPr id="12" name="Footer Placeholder 11"/>
          <p:cNvSpPr>
            <a:spLocks noGrp="1"/>
          </p:cNvSpPr>
          <p:nvPr>
            <p:ph type="ftr" sz="quarter" idx="3"/>
          </p:nvPr>
        </p:nvSpPr>
        <p:spPr>
          <a:xfrm>
            <a:off x="8382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Campi, Cobb</a:t>
            </a:r>
            <a:endParaRPr lang="en-US"/>
          </a:p>
        </p:txBody>
      </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dt="0"/>
  <p:txStyles>
    <p:titleStyle>
      <a:lvl1pPr algn="ctr" defTabSz="914400" rtl="0" eaLnBrk="1" latinLnBrk="0" hangingPunct="1">
        <a:spcBef>
          <a:spcPct val="0"/>
        </a:spcBef>
        <a:buNone/>
        <a:defRPr sz="4400" kern="1200">
          <a:solidFill>
            <a:srgbClr val="CC003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00336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vimeo.com/29568008"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vimeo.com/26977636"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3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smtClean="0"/>
              <a:t>Fraction Domain</a:t>
            </a:r>
            <a:endParaRPr lang="en-US" dirty="0"/>
          </a:p>
        </p:txBody>
      </p:sp>
      <p:sp>
        <p:nvSpPr>
          <p:cNvPr id="14" name="Subtitle 13"/>
          <p:cNvSpPr>
            <a:spLocks noGrp="1"/>
          </p:cNvSpPr>
          <p:nvPr>
            <p:ph type="subTitle" idx="1"/>
          </p:nvPr>
        </p:nvSpPr>
        <p:spPr/>
        <p:txBody>
          <a:bodyPr>
            <a:normAutofit/>
          </a:bodyPr>
          <a:lstStyle/>
          <a:p>
            <a:r>
              <a:rPr lang="en-US" dirty="0" smtClean="0"/>
              <a:t>Sandi </a:t>
            </a:r>
            <a:r>
              <a:rPr lang="en-US" dirty="0" err="1" smtClean="0"/>
              <a:t>Campi</a:t>
            </a:r>
            <a:r>
              <a:rPr lang="en-US" dirty="0" smtClean="0"/>
              <a:t>, Mississippi Bend AEA</a:t>
            </a:r>
          </a:p>
          <a:p>
            <a:r>
              <a:rPr lang="en-US" dirty="0" smtClean="0"/>
              <a:t>Nell Cobb, DePaul University</a:t>
            </a:r>
            <a:endParaRPr lang="en-US" dirty="0"/>
          </a:p>
        </p:txBody>
      </p:sp>
      <p:sp>
        <p:nvSpPr>
          <p:cNvPr id="15" name="Text Placeholder 14"/>
          <p:cNvSpPr>
            <a:spLocks noGrp="1"/>
          </p:cNvSpPr>
          <p:nvPr>
            <p:ph type="body" sz="quarter" idx="13"/>
          </p:nvPr>
        </p:nvSpPr>
        <p:spPr/>
        <p:txBody>
          <a:bodyPr>
            <a:normAutofit fontScale="92500"/>
          </a:bodyPr>
          <a:lstStyle/>
          <a:p>
            <a:r>
              <a:rPr lang="en-US" dirty="0" smtClean="0"/>
              <a:t>Grade 3</a:t>
            </a:r>
            <a:endParaRPr lang="en-US" dirty="0"/>
          </a:p>
        </p:txBody>
      </p:sp>
      <p:pic>
        <p:nvPicPr>
          <p:cNvPr id="1026" name="Picture 2" descr="C:\Users\Andrew Horrigan\Pictures\aea.png"/>
          <p:cNvPicPr>
            <a:picLocks noChangeAspect="1" noChangeArrowheads="1"/>
          </p:cNvPicPr>
          <p:nvPr/>
        </p:nvPicPr>
        <p:blipFill>
          <a:blip r:embed="rId3" cstate="print"/>
          <a:srcRect/>
          <a:stretch>
            <a:fillRect/>
          </a:stretch>
        </p:blipFill>
        <p:spPr bwMode="auto">
          <a:xfrm>
            <a:off x="4419600" y="6324600"/>
            <a:ext cx="1313895" cy="457200"/>
          </a:xfrm>
          <a:prstGeom prst="rect">
            <a:avLst/>
          </a:prstGeom>
          <a:noFill/>
          <a:ln>
            <a:solidFill>
              <a:schemeClr val="tx1">
                <a:lumMod val="85000"/>
                <a:lumOff val="15000"/>
              </a:schemeClr>
            </a:solidFill>
          </a:ln>
        </p:spPr>
      </p:pic>
      <p:pic>
        <p:nvPicPr>
          <p:cNvPr id="1028" name="Picture 4" descr="http://b.vimeocdn.com/ps/945/945005_300.jpg"/>
          <p:cNvPicPr>
            <a:picLocks noChangeAspect="1" noChangeArrowheads="1"/>
          </p:cNvPicPr>
          <p:nvPr/>
        </p:nvPicPr>
        <p:blipFill>
          <a:blip r:embed="rId4" cstate="print"/>
          <a:srcRect/>
          <a:stretch>
            <a:fillRect/>
          </a:stretch>
        </p:blipFill>
        <p:spPr bwMode="auto">
          <a:xfrm>
            <a:off x="3733800" y="6324600"/>
            <a:ext cx="457200" cy="457200"/>
          </a:xfrm>
          <a:prstGeom prst="rect">
            <a:avLst/>
          </a:prstGeom>
          <a:noFill/>
          <a:ln>
            <a:solidFill>
              <a:schemeClr val="tx1">
                <a:lumMod val="85000"/>
                <a:lumOff val="15000"/>
              </a:schemeClr>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Domain:</a:t>
            </a:r>
          </a:p>
          <a:p>
            <a:pPr lvl="1"/>
            <a:r>
              <a:rPr lang="en-US" dirty="0" smtClean="0">
                <a:solidFill>
                  <a:srgbClr val="CC0033"/>
                </a:solidFill>
              </a:rPr>
              <a:t>Number and Operations –Fractions  3.NF</a:t>
            </a:r>
          </a:p>
          <a:p>
            <a:endParaRPr lang="en-US" dirty="0" smtClean="0"/>
          </a:p>
          <a:p>
            <a:r>
              <a:rPr lang="en-US" dirty="0" smtClean="0"/>
              <a:t>Cluster: </a:t>
            </a:r>
          </a:p>
          <a:p>
            <a:pPr lvl="1"/>
            <a:r>
              <a:rPr lang="en-US" dirty="0" smtClean="0">
                <a:solidFill>
                  <a:srgbClr val="CC0033"/>
                </a:solidFill>
              </a:rPr>
              <a:t>Develop Understanding of Fractions as Numbers</a:t>
            </a:r>
          </a:p>
          <a:p>
            <a:endParaRPr lang="en-US" dirty="0"/>
          </a:p>
        </p:txBody>
      </p:sp>
      <p:sp>
        <p:nvSpPr>
          <p:cNvPr id="4" name="Footer Placeholder 3"/>
          <p:cNvSpPr>
            <a:spLocks noGrp="1"/>
          </p:cNvSpPr>
          <p:nvPr>
            <p:ph type="ftr" sz="quarter" idx="3"/>
          </p:nvPr>
        </p:nvSpPr>
        <p:spPr>
          <a:prstGeom prst="rect">
            <a:avLst/>
          </a:prstGeom>
        </p:spPr>
        <p:txBody>
          <a:bodyPr/>
          <a:lstStyle/>
          <a:p>
            <a:pPr>
              <a:defRPr/>
            </a:pPr>
            <a:r>
              <a:rPr lang="en-US" smtClean="0"/>
              <a:t>Campi, Cobb</a:t>
            </a:r>
            <a:endParaRPr lang="en-US"/>
          </a:p>
        </p:txBody>
      </p:sp>
      <p:sp>
        <p:nvSpPr>
          <p:cNvPr id="8" name="Slide Number Placeholder 7"/>
          <p:cNvSpPr>
            <a:spLocks noGrp="1"/>
          </p:cNvSpPr>
          <p:nvPr>
            <p:ph type="sldNum" sz="quarter" idx="4"/>
          </p:nvPr>
        </p:nvSpPr>
        <p:spPr/>
        <p:txBody>
          <a:bodyPr/>
          <a:lstStyle/>
          <a:p>
            <a:fld id="{E6C711A5-5321-4724-BDA3-06CF6441090E}"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r>
              <a:rPr lang="en-US" dirty="0" smtClean="0"/>
              <a:t>3.NF.1 Understand a fraction 1/b as the quantity formed by 1 part when a whole is partitioned into b equal parts;  understand a fraction a/b as the quantity formed by a parts of size 1/b.</a:t>
            </a:r>
          </a:p>
          <a:p>
            <a:endParaRPr lang="en-US" b="1" dirty="0" smtClean="0"/>
          </a:p>
          <a:p>
            <a:pPr eaLnBrk="1" hangingPunct="1">
              <a:buFont typeface="Wingdings 2" pitchFamily="18" charset="2"/>
              <a:buNone/>
            </a:pPr>
            <a:endParaRPr lang="en-US" b="1" dirty="0" smtClean="0">
              <a:solidFill>
                <a:srgbClr val="FF0000"/>
              </a:solidFill>
            </a:endParaRPr>
          </a:p>
        </p:txBody>
      </p:sp>
      <p:sp>
        <p:nvSpPr>
          <p:cNvPr id="13" name="Slide Number Placeholder 12"/>
          <p:cNvSpPr>
            <a:spLocks noGrp="1"/>
          </p:cNvSpPr>
          <p:nvPr>
            <p:ph type="sldNum" sz="quarter" idx="4"/>
          </p:nvPr>
        </p:nvSpPr>
        <p:spPr/>
        <p:txBody>
          <a:bodyPr/>
          <a:lstStyle/>
          <a:p>
            <a:fld id="{E6C711A5-5321-4724-BDA3-06CF6441090E}" type="slidenum">
              <a:rPr lang="en-US" smtClean="0"/>
              <a:pPr/>
              <a:t>11</a:t>
            </a:fld>
            <a:endParaRPr lang="en-US" dirty="0"/>
          </a:p>
        </p:txBody>
      </p:sp>
      <p:sp>
        <p:nvSpPr>
          <p:cNvPr id="14" name="Footer Placeholder 13"/>
          <p:cNvSpPr>
            <a:spLocks noGrp="1"/>
          </p:cNvSpPr>
          <p:nvPr>
            <p:ph type="ftr" sz="quarter" idx="3"/>
          </p:nvPr>
        </p:nvSpPr>
        <p:spPr/>
        <p:txBody>
          <a:bodyPr/>
          <a:lstStyle/>
          <a:p>
            <a:r>
              <a:rPr lang="en-US" smtClean="0"/>
              <a:t>Campi, Cobb</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the Standard</a:t>
            </a:r>
            <a:endParaRPr lang="en-US" dirty="0"/>
          </a:p>
        </p:txBody>
      </p:sp>
      <p:sp>
        <p:nvSpPr>
          <p:cNvPr id="3" name="Content Placeholder 2"/>
          <p:cNvSpPr>
            <a:spLocks noGrp="1"/>
          </p:cNvSpPr>
          <p:nvPr>
            <p:ph idx="1"/>
          </p:nvPr>
        </p:nvSpPr>
        <p:spPr/>
        <p:txBody>
          <a:bodyPr/>
          <a:lstStyle/>
          <a:p>
            <a:r>
              <a:rPr lang="en-US" sz="2800" dirty="0" smtClean="0"/>
              <a:t>Replace the letters with numbers if it helps you.</a:t>
            </a:r>
          </a:p>
          <a:p>
            <a:endParaRPr lang="en-US" sz="2800" dirty="0" smtClean="0"/>
          </a:p>
          <a:p>
            <a:r>
              <a:rPr lang="en-US" sz="2800" dirty="0" smtClean="0"/>
              <a:t>With a partner, interpret the standard and describe what it looks like in third grade. You may use diagrams, words or both.</a:t>
            </a:r>
          </a:p>
          <a:p>
            <a:endParaRPr lang="en-US" sz="2800" dirty="0" smtClean="0"/>
          </a:p>
          <a:p>
            <a:r>
              <a:rPr lang="en-US" sz="2800" dirty="0" smtClean="0"/>
              <a:t>Write your response on a poster.</a:t>
            </a:r>
          </a:p>
          <a:p>
            <a:endParaRPr lang="en-US" dirty="0"/>
          </a:p>
        </p:txBody>
      </p:sp>
      <p:sp>
        <p:nvSpPr>
          <p:cNvPr id="5" name="Footer Placeholder 4"/>
          <p:cNvSpPr>
            <a:spLocks noGrp="1"/>
          </p:cNvSpPr>
          <p:nvPr>
            <p:ph type="ftr" sz="quarter" idx="3"/>
          </p:nvPr>
        </p:nvSpPr>
        <p:spPr/>
        <p:txBody>
          <a:bodyPr/>
          <a:lstStyle/>
          <a:p>
            <a:r>
              <a:rPr lang="en-US" smtClean="0"/>
              <a:t>Campi, Cobb</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Something to think about …</a:t>
            </a:r>
            <a:br>
              <a:rPr lang="en-US" dirty="0" smtClean="0"/>
            </a:br>
            <a:r>
              <a:rPr lang="en-US" dirty="0" smtClean="0"/>
              <a:t>Equal Shares</a:t>
            </a:r>
            <a:endParaRPr lang="en-US" dirty="0"/>
          </a:p>
        </p:txBody>
      </p:sp>
      <p:sp>
        <p:nvSpPr>
          <p:cNvPr id="3" name="Content Placeholder 2"/>
          <p:cNvSpPr>
            <a:spLocks noGrp="1"/>
          </p:cNvSpPr>
          <p:nvPr>
            <p:ph idx="1"/>
          </p:nvPr>
        </p:nvSpPr>
        <p:spPr/>
        <p:txBody>
          <a:bodyPr/>
          <a:lstStyle/>
          <a:p>
            <a:r>
              <a:rPr lang="en-US" dirty="0" smtClean="0"/>
              <a:t>Solve using as many ways as you can:</a:t>
            </a:r>
          </a:p>
          <a:p>
            <a:pPr lvl="1"/>
            <a:r>
              <a:rPr lang="en-US" dirty="0" smtClean="0"/>
              <a:t>Twelve brownies are shared by 9 people. How many brownies can each person have if all amounts are equal and every brownie is shared?</a:t>
            </a:r>
          </a:p>
          <a:p>
            <a:endParaRPr lang="en-US" dirty="0"/>
          </a:p>
        </p:txBody>
      </p:sp>
      <p:sp>
        <p:nvSpPr>
          <p:cNvPr id="5" name="Footer Placeholder 4"/>
          <p:cNvSpPr>
            <a:spLocks noGrp="1"/>
          </p:cNvSpPr>
          <p:nvPr>
            <p:ph type="ftr" sz="quarter" idx="3"/>
          </p:nvPr>
        </p:nvSpPr>
        <p:spPr/>
        <p:txBody>
          <a:bodyPr/>
          <a:lstStyle/>
          <a:p>
            <a:r>
              <a:rPr lang="en-US" smtClean="0"/>
              <a:t>Campi, Cobb</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Discussion</a:t>
            </a:r>
            <a:endParaRPr lang="en-US" dirty="0"/>
          </a:p>
        </p:txBody>
      </p:sp>
      <p:sp>
        <p:nvSpPr>
          <p:cNvPr id="3" name="Content Placeholder 2"/>
          <p:cNvSpPr>
            <a:spLocks noGrp="1"/>
          </p:cNvSpPr>
          <p:nvPr>
            <p:ph idx="1"/>
          </p:nvPr>
        </p:nvSpPr>
        <p:spPr/>
        <p:txBody>
          <a:bodyPr/>
          <a:lstStyle/>
          <a:p>
            <a:r>
              <a:rPr lang="en-US" dirty="0" smtClean="0"/>
              <a:t>Create a group poster summarizing the various ways your group solved the problem.</a:t>
            </a:r>
          </a:p>
          <a:p>
            <a:endParaRPr lang="en-US" dirty="0" smtClean="0"/>
          </a:p>
          <a:p>
            <a:r>
              <a:rPr lang="en-US" dirty="0" smtClean="0"/>
              <a:t>What equations can you write based on these solutions?</a:t>
            </a:r>
          </a:p>
          <a:p>
            <a:endParaRPr lang="en-US" dirty="0" smtClean="0"/>
          </a:p>
          <a:p>
            <a:r>
              <a:rPr lang="en-US" dirty="0" smtClean="0"/>
              <a:t>What fraction ideas come from this problem because of the number choices?</a:t>
            </a:r>
          </a:p>
          <a:p>
            <a:endParaRPr lang="en-US" dirty="0"/>
          </a:p>
        </p:txBody>
      </p:sp>
      <p:sp>
        <p:nvSpPr>
          <p:cNvPr id="5" name="Footer Placeholder 4"/>
          <p:cNvSpPr>
            <a:spLocks noGrp="1"/>
          </p:cNvSpPr>
          <p:nvPr>
            <p:ph type="ftr" sz="quarter" idx="3"/>
          </p:nvPr>
        </p:nvSpPr>
        <p:spPr/>
        <p:txBody>
          <a:bodyPr/>
          <a:lstStyle/>
          <a:p>
            <a:r>
              <a:rPr lang="en-US" smtClean="0"/>
              <a:t>Campi, Cobb</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Matters</a:t>
            </a:r>
            <a:endParaRPr lang="en-US" dirty="0"/>
          </a:p>
        </p:txBody>
      </p:sp>
      <p:sp>
        <p:nvSpPr>
          <p:cNvPr id="3" name="Content Placeholder 2"/>
          <p:cNvSpPr>
            <a:spLocks noGrp="1"/>
          </p:cNvSpPr>
          <p:nvPr>
            <p:ph idx="1"/>
          </p:nvPr>
        </p:nvSpPr>
        <p:spPr/>
        <p:txBody>
          <a:bodyPr/>
          <a:lstStyle/>
          <a:p>
            <a:r>
              <a:rPr lang="en-US" dirty="0" smtClean="0"/>
              <a:t>What contexts help students partition?</a:t>
            </a:r>
          </a:p>
          <a:p>
            <a:pPr lvl="1"/>
            <a:r>
              <a:rPr lang="en-US" dirty="0" smtClean="0"/>
              <a:t>Candy bars</a:t>
            </a:r>
          </a:p>
          <a:p>
            <a:pPr lvl="1"/>
            <a:r>
              <a:rPr lang="en-US" dirty="0" smtClean="0"/>
              <a:t>Pancakes</a:t>
            </a:r>
          </a:p>
          <a:p>
            <a:pPr lvl="1"/>
            <a:r>
              <a:rPr lang="en-US" dirty="0" smtClean="0"/>
              <a:t>Sticks of clay</a:t>
            </a:r>
          </a:p>
          <a:p>
            <a:pPr lvl="1"/>
            <a:r>
              <a:rPr lang="en-US" dirty="0" smtClean="0"/>
              <a:t>Jars of paint</a:t>
            </a:r>
          </a:p>
          <a:p>
            <a:endParaRPr lang="en-US" dirty="0"/>
          </a:p>
        </p:txBody>
      </p:sp>
      <p:sp>
        <p:nvSpPr>
          <p:cNvPr id="5" name="Footer Placeholder 4"/>
          <p:cNvSpPr>
            <a:spLocks noGrp="1"/>
          </p:cNvSpPr>
          <p:nvPr>
            <p:ph type="ftr" sz="quarter" idx="3"/>
          </p:nvPr>
        </p:nvSpPr>
        <p:spPr/>
        <p:txBody>
          <a:bodyPr/>
          <a:lstStyle/>
          <a:p>
            <a:r>
              <a:rPr lang="en-US" smtClean="0"/>
              <a:t>Campi, Cobb</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Problems</a:t>
            </a:r>
            <a:endParaRPr lang="en-US" dirty="0"/>
          </a:p>
        </p:txBody>
      </p:sp>
      <p:sp>
        <p:nvSpPr>
          <p:cNvPr id="3" name="Content Placeholder 2"/>
          <p:cNvSpPr>
            <a:spLocks noGrp="1"/>
          </p:cNvSpPr>
          <p:nvPr>
            <p:ph idx="1"/>
          </p:nvPr>
        </p:nvSpPr>
        <p:spPr/>
        <p:txBody>
          <a:bodyPr/>
          <a:lstStyle/>
          <a:p>
            <a:r>
              <a:rPr lang="en-US" dirty="0" smtClean="0"/>
              <a:t>4 children want to share 13 brownies so that each child gets the same amount. How much can each child get?</a:t>
            </a:r>
          </a:p>
          <a:p>
            <a:endParaRPr lang="en-US" dirty="0" smtClean="0"/>
          </a:p>
          <a:p>
            <a:r>
              <a:rPr lang="en-US" dirty="0" smtClean="0"/>
              <a:t>4 children want to share 3 oranges so that everyone gets the same amount. How much orange does each get?</a:t>
            </a:r>
          </a:p>
          <a:p>
            <a:endParaRPr lang="en-US" dirty="0" smtClean="0"/>
          </a:p>
          <a:p>
            <a:r>
              <a:rPr lang="en-US" dirty="0" smtClean="0"/>
              <a:t>12 children in art class have to share 8 packages of clay so that each child gets the same amount. How much clay can each child have? </a:t>
            </a:r>
          </a:p>
          <a:p>
            <a:endParaRPr lang="en-US" dirty="0"/>
          </a:p>
        </p:txBody>
      </p:sp>
      <p:sp>
        <p:nvSpPr>
          <p:cNvPr id="5" name="Footer Placeholder 4"/>
          <p:cNvSpPr>
            <a:spLocks noGrp="1"/>
          </p:cNvSpPr>
          <p:nvPr>
            <p:ph type="ftr" sz="quarter" idx="3"/>
          </p:nvPr>
        </p:nvSpPr>
        <p:spPr/>
        <p:txBody>
          <a:bodyPr/>
          <a:lstStyle/>
          <a:p>
            <a:r>
              <a:rPr lang="en-US" smtClean="0"/>
              <a:t>Campi, Cobb</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Conjecture</a:t>
            </a:r>
            <a:endParaRPr lang="en-US" dirty="0"/>
          </a:p>
        </p:txBody>
      </p:sp>
      <p:sp>
        <p:nvSpPr>
          <p:cNvPr id="3" name="Content Placeholder 2"/>
          <p:cNvSpPr>
            <a:spLocks noGrp="1"/>
          </p:cNvSpPr>
          <p:nvPr>
            <p:ph idx="1"/>
          </p:nvPr>
        </p:nvSpPr>
        <p:spPr/>
        <p:txBody>
          <a:bodyPr/>
          <a:lstStyle/>
          <a:p>
            <a:r>
              <a:rPr lang="en-US" dirty="0" smtClean="0"/>
              <a:t>At your table discuss these questions:</a:t>
            </a:r>
          </a:p>
          <a:p>
            <a:pPr lvl="1"/>
            <a:r>
              <a:rPr lang="en-US" dirty="0" smtClean="0"/>
              <a:t>When solving equal share problems, what patterns do you see in your answers?</a:t>
            </a:r>
          </a:p>
          <a:p>
            <a:pPr lvl="1"/>
            <a:r>
              <a:rPr lang="en-US" dirty="0" smtClean="0"/>
              <a:t>Does this always happen?</a:t>
            </a:r>
          </a:p>
          <a:p>
            <a:pPr lvl="1"/>
            <a:r>
              <a:rPr lang="en-US" dirty="0" smtClean="0"/>
              <a:t>Why?</a:t>
            </a:r>
          </a:p>
          <a:p>
            <a:endParaRPr lang="en-US" dirty="0"/>
          </a:p>
        </p:txBody>
      </p:sp>
      <p:sp>
        <p:nvSpPr>
          <p:cNvPr id="5" name="Footer Placeholder 4"/>
          <p:cNvSpPr>
            <a:spLocks noGrp="1"/>
          </p:cNvSpPr>
          <p:nvPr>
            <p:ph type="ftr" sz="quarter" idx="3"/>
          </p:nvPr>
        </p:nvSpPr>
        <p:spPr/>
        <p:txBody>
          <a:bodyPr/>
          <a:lstStyle/>
          <a:p>
            <a:r>
              <a:rPr lang="en-US" smtClean="0"/>
              <a:t>Campi, Cobb</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Instruction</a:t>
            </a:r>
            <a:endParaRPr lang="en-US" dirty="0"/>
          </a:p>
        </p:txBody>
      </p:sp>
      <p:sp>
        <p:nvSpPr>
          <p:cNvPr id="3" name="Content Placeholder 2"/>
          <p:cNvSpPr>
            <a:spLocks noGrp="1"/>
          </p:cNvSpPr>
          <p:nvPr>
            <p:ph idx="1"/>
          </p:nvPr>
        </p:nvSpPr>
        <p:spPr/>
        <p:txBody>
          <a:bodyPr/>
          <a:lstStyle/>
          <a:p>
            <a:r>
              <a:rPr lang="en-US" dirty="0" smtClean="0"/>
              <a:t>Use equal sharing problems with these features for introducing fractions:</a:t>
            </a:r>
          </a:p>
          <a:p>
            <a:pPr lvl="1"/>
            <a:r>
              <a:rPr lang="en-US" dirty="0" smtClean="0"/>
              <a:t>Answers are mixed numbers and fractions less than 1</a:t>
            </a:r>
          </a:p>
          <a:p>
            <a:pPr lvl="1"/>
            <a:r>
              <a:rPr lang="en-US" dirty="0" smtClean="0"/>
              <a:t>Denominators or number of sharers should be 2,3,4,6,and 8*</a:t>
            </a:r>
          </a:p>
          <a:p>
            <a:pPr lvl="1"/>
            <a:r>
              <a:rPr lang="en-US" dirty="0" smtClean="0"/>
              <a:t>Focus on use of unit fractions in solutions and notation for them (new in 3rd)</a:t>
            </a:r>
          </a:p>
          <a:p>
            <a:pPr lvl="1"/>
            <a:r>
              <a:rPr lang="en-US" dirty="0" smtClean="0"/>
              <a:t>Introduce use of equations made of unit fractions for solutions</a:t>
            </a:r>
          </a:p>
          <a:p>
            <a:endParaRPr lang="en-US" dirty="0"/>
          </a:p>
        </p:txBody>
      </p:sp>
      <p:sp>
        <p:nvSpPr>
          <p:cNvPr id="5" name="Footer Placeholder 4"/>
          <p:cNvSpPr>
            <a:spLocks noGrp="1"/>
          </p:cNvSpPr>
          <p:nvPr>
            <p:ph type="ftr" sz="quarter" idx="3"/>
          </p:nvPr>
        </p:nvSpPr>
        <p:spPr/>
        <p:txBody>
          <a:bodyPr/>
          <a:lstStyle/>
          <a:p>
            <a:r>
              <a:rPr lang="en-US" smtClean="0"/>
              <a:t>Campi, Cobb</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a:t>
            </a:r>
            <a:endParaRPr lang="en-US" dirty="0"/>
          </a:p>
        </p:txBody>
      </p:sp>
      <p:sp>
        <p:nvSpPr>
          <p:cNvPr id="3" name="Content Placeholder 2"/>
          <p:cNvSpPr>
            <a:spLocks noGrp="1"/>
          </p:cNvSpPr>
          <p:nvPr>
            <p:ph idx="1"/>
          </p:nvPr>
        </p:nvSpPr>
        <p:spPr/>
        <p:txBody>
          <a:bodyPr/>
          <a:lstStyle/>
          <a:p>
            <a:r>
              <a:rPr lang="en-US" dirty="0" smtClean="0"/>
              <a:t>Create some equal shares problems that have problem features described on the previous slide.</a:t>
            </a:r>
          </a:p>
          <a:p>
            <a:endParaRPr lang="en-US" dirty="0" smtClean="0"/>
          </a:p>
          <a:p>
            <a:r>
              <a:rPr lang="en-US" dirty="0" smtClean="0"/>
              <a:t>Organize the problems by features to best support the development of learning for the standard for grade 3. Which problems would come first? Which problems would come later?</a:t>
            </a:r>
            <a:endParaRPr lang="en-US" dirty="0"/>
          </a:p>
        </p:txBody>
      </p:sp>
      <p:sp>
        <p:nvSpPr>
          <p:cNvPr id="5" name="Footer Placeholder 4"/>
          <p:cNvSpPr>
            <a:spLocks noGrp="1"/>
          </p:cNvSpPr>
          <p:nvPr>
            <p:ph type="ftr" sz="quarter" idx="3"/>
          </p:nvPr>
        </p:nvSpPr>
        <p:spPr/>
        <p:txBody>
          <a:bodyPr/>
          <a:lstStyle/>
          <a:p>
            <a:r>
              <a:rPr lang="en-US" smtClean="0"/>
              <a:t>Campi, Cobb</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Module</a:t>
            </a:r>
            <a:endParaRPr lang="en-US" dirty="0"/>
          </a:p>
        </p:txBody>
      </p:sp>
      <p:sp>
        <p:nvSpPr>
          <p:cNvPr id="3" name="Content Placeholder 2"/>
          <p:cNvSpPr>
            <a:spLocks noGrp="1"/>
          </p:cNvSpPr>
          <p:nvPr>
            <p:ph idx="1"/>
          </p:nvPr>
        </p:nvSpPr>
        <p:spPr/>
        <p:txBody>
          <a:bodyPr/>
          <a:lstStyle/>
          <a:p>
            <a:r>
              <a:rPr lang="en-US" sz="2800" dirty="0" smtClean="0"/>
              <a:t>Enhance participant’s understanding of fractions as numbers.</a:t>
            </a:r>
          </a:p>
          <a:p>
            <a:endParaRPr lang="en-US" sz="2800" dirty="0" smtClean="0"/>
          </a:p>
          <a:p>
            <a:r>
              <a:rPr lang="en-US" sz="2800" dirty="0" smtClean="0"/>
              <a:t>Increase participant’s ability to use visual fraction models to solve problems.</a:t>
            </a:r>
          </a:p>
          <a:p>
            <a:endParaRPr lang="en-US" sz="2800" dirty="0" smtClean="0"/>
          </a:p>
          <a:p>
            <a:r>
              <a:rPr lang="en-US" sz="2800" dirty="0" smtClean="0"/>
              <a:t>Increase participants ability to teach for understanding of fractions as numbers.</a:t>
            </a:r>
          </a:p>
          <a:p>
            <a:endParaRPr lang="en-US" dirty="0"/>
          </a:p>
        </p:txBody>
      </p:sp>
      <p:sp>
        <p:nvSpPr>
          <p:cNvPr id="5" name="Footer Placeholder 4"/>
          <p:cNvSpPr>
            <a:spLocks noGrp="1"/>
          </p:cNvSpPr>
          <p:nvPr>
            <p:ph type="ftr" sz="quarter" idx="3"/>
          </p:nvPr>
        </p:nvSpPr>
        <p:spPr/>
        <p:txBody>
          <a:bodyPr/>
          <a:lstStyle/>
          <a:p>
            <a:r>
              <a:rPr lang="en-US" smtClean="0"/>
              <a:t>Campi, Cobb</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Autofit/>
          </a:bodyPr>
          <a:lstStyle/>
          <a:p>
            <a:r>
              <a:rPr lang="en-US" sz="4800" dirty="0" smtClean="0">
                <a:solidFill>
                  <a:srgbClr val="CC0033"/>
                </a:solidFill>
              </a:rPr>
              <a:t>How do children think about fractions?</a:t>
            </a:r>
            <a:endParaRPr lang="en-US" sz="4800" dirty="0">
              <a:solidFill>
                <a:srgbClr val="CC003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Strategies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No coordination between sharers and shares</a:t>
            </a:r>
          </a:p>
          <a:p>
            <a:endParaRPr lang="en-US" dirty="0" smtClean="0"/>
          </a:p>
          <a:p>
            <a:r>
              <a:rPr lang="en-US" dirty="0" smtClean="0"/>
              <a:t>Trial and Error coordination</a:t>
            </a:r>
          </a:p>
          <a:p>
            <a:endParaRPr lang="en-US" dirty="0" smtClean="0"/>
          </a:p>
          <a:p>
            <a:r>
              <a:rPr lang="en-US" dirty="0" smtClean="0"/>
              <a:t>Additive coordination: sharing one item at a time</a:t>
            </a:r>
          </a:p>
          <a:p>
            <a:endParaRPr lang="en-US" dirty="0" smtClean="0"/>
          </a:p>
          <a:p>
            <a:r>
              <a:rPr lang="en-US" dirty="0" smtClean="0"/>
              <a:t>Additive coordination: groups of items</a:t>
            </a:r>
          </a:p>
          <a:p>
            <a:endParaRPr lang="en-US" dirty="0" smtClean="0"/>
          </a:p>
          <a:p>
            <a:r>
              <a:rPr lang="en-US" dirty="0" smtClean="0"/>
              <a:t>Ratio</a:t>
            </a:r>
          </a:p>
          <a:p>
            <a:pPr lvl="1"/>
            <a:r>
              <a:rPr lang="en-US" dirty="0" smtClean="0"/>
              <a:t>Repeated halving with coordination at end</a:t>
            </a:r>
          </a:p>
          <a:p>
            <a:pPr lvl="1"/>
            <a:r>
              <a:rPr lang="en-US" dirty="0" smtClean="0"/>
              <a:t>Factor thinking</a:t>
            </a:r>
          </a:p>
          <a:p>
            <a:pPr lvl="1"/>
            <a:endParaRPr lang="en-US" dirty="0" smtClean="0"/>
          </a:p>
          <a:p>
            <a:r>
              <a:rPr lang="en-US" dirty="0" smtClean="0"/>
              <a:t>Multiplicative coordination</a:t>
            </a:r>
          </a:p>
          <a:p>
            <a:endParaRPr lang="en-US" dirty="0"/>
          </a:p>
        </p:txBody>
      </p:sp>
      <p:sp>
        <p:nvSpPr>
          <p:cNvPr id="5" name="Footer Placeholder 4"/>
          <p:cNvSpPr>
            <a:spLocks noGrp="1"/>
          </p:cNvSpPr>
          <p:nvPr>
            <p:ph type="ftr" sz="quarter" idx="3"/>
          </p:nvPr>
        </p:nvSpPr>
        <p:spPr/>
        <p:txBody>
          <a:bodyPr/>
          <a:lstStyle/>
          <a:p>
            <a:r>
              <a:rPr lang="en-US" smtClean="0"/>
              <a:t>Campi, Cobb</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 Coordination</a:t>
            </a:r>
            <a:endParaRPr lang="en-US" dirty="0"/>
          </a:p>
        </p:txBody>
      </p:sp>
      <p:pic>
        <p:nvPicPr>
          <p:cNvPr id="27651" name="Content Placeholder 4"/>
          <p:cNvPicPr>
            <a:picLocks noGrp="1" noChangeAspect="1"/>
          </p:cNvPicPr>
          <p:nvPr>
            <p:ph idx="1"/>
          </p:nvPr>
        </p:nvPicPr>
        <p:blipFill>
          <a:blip r:embed="rId3" cstate="print"/>
          <a:stretch>
            <a:fillRect/>
          </a:stretch>
        </p:blipFill>
        <p:spPr>
          <a:xfrm>
            <a:off x="1845706" y="1295400"/>
            <a:ext cx="5452588" cy="4525963"/>
          </a:xfrm>
          <a:ln w="38100">
            <a:solidFill>
              <a:schemeClr val="tx1"/>
            </a:solidFill>
          </a:ln>
        </p:spPr>
      </p:pic>
      <p:sp>
        <p:nvSpPr>
          <p:cNvPr id="6" name="Slide Number Placeholder 5"/>
          <p:cNvSpPr>
            <a:spLocks noGrp="1"/>
          </p:cNvSpPr>
          <p:nvPr>
            <p:ph type="sldNum" sz="quarter" idx="4"/>
          </p:nvPr>
        </p:nvSpPr>
        <p:spPr/>
        <p:txBody>
          <a:bodyPr/>
          <a:lstStyle/>
          <a:p>
            <a:fld id="{E6C711A5-5321-4724-BDA3-06CF6441090E}" type="slidenum">
              <a:rPr lang="en-US" smtClean="0"/>
              <a:pPr/>
              <a:t>22</a:t>
            </a:fld>
            <a:endParaRPr lang="en-US" dirty="0"/>
          </a:p>
        </p:txBody>
      </p:sp>
      <p:sp>
        <p:nvSpPr>
          <p:cNvPr id="7" name="Footer Placeholder 6"/>
          <p:cNvSpPr>
            <a:spLocks noGrp="1"/>
          </p:cNvSpPr>
          <p:nvPr>
            <p:ph type="ftr" sz="quarter" idx="3"/>
          </p:nvPr>
        </p:nvSpPr>
        <p:spPr/>
        <p:txBody>
          <a:bodyPr/>
          <a:lstStyle/>
          <a:p>
            <a:r>
              <a:rPr lang="en-US" smtClean="0"/>
              <a:t>Campi, Cobb</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Trial and Error</a:t>
            </a:r>
            <a:endParaRPr lang="en-US" dirty="0"/>
          </a:p>
        </p:txBody>
      </p:sp>
      <p:pic>
        <p:nvPicPr>
          <p:cNvPr id="28675" name="Content Placeholder 4"/>
          <p:cNvPicPr>
            <a:picLocks noGrp="1" noChangeAspect="1"/>
          </p:cNvPicPr>
          <p:nvPr>
            <p:ph idx="1"/>
          </p:nvPr>
        </p:nvPicPr>
        <p:blipFill>
          <a:blip r:embed="rId3" cstate="print"/>
          <a:stretch>
            <a:fillRect/>
          </a:stretch>
        </p:blipFill>
        <p:spPr>
          <a:xfrm>
            <a:off x="1845706" y="1219200"/>
            <a:ext cx="5452588" cy="4525963"/>
          </a:xfrm>
          <a:ln w="38100">
            <a:solidFill>
              <a:schemeClr val="tx1"/>
            </a:solidFill>
          </a:ln>
        </p:spPr>
      </p:pic>
      <p:sp>
        <p:nvSpPr>
          <p:cNvPr id="5" name="Slide Number Placeholder 4"/>
          <p:cNvSpPr>
            <a:spLocks noGrp="1"/>
          </p:cNvSpPr>
          <p:nvPr>
            <p:ph type="sldNum" sz="quarter" idx="4"/>
          </p:nvPr>
        </p:nvSpPr>
        <p:spPr/>
        <p:txBody>
          <a:bodyPr/>
          <a:lstStyle/>
          <a:p>
            <a:fld id="{E6C711A5-5321-4724-BDA3-06CF6441090E}" type="slidenum">
              <a:rPr lang="en-US" smtClean="0"/>
              <a:pPr/>
              <a:t>23</a:t>
            </a:fld>
            <a:endParaRPr lang="en-US" dirty="0"/>
          </a:p>
        </p:txBody>
      </p:sp>
      <p:sp>
        <p:nvSpPr>
          <p:cNvPr id="6" name="Footer Placeholder 5"/>
          <p:cNvSpPr>
            <a:spLocks noGrp="1"/>
          </p:cNvSpPr>
          <p:nvPr>
            <p:ph type="ftr" sz="quarter" idx="3"/>
          </p:nvPr>
        </p:nvSpPr>
        <p:spPr/>
        <p:txBody>
          <a:bodyPr/>
          <a:lstStyle/>
          <a:p>
            <a:r>
              <a:rPr lang="en-US" smtClean="0"/>
              <a:t>Campi, Cobb</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Additive Coordination</a:t>
            </a:r>
            <a:endParaRPr lang="en-US" dirty="0"/>
          </a:p>
        </p:txBody>
      </p:sp>
      <p:pic>
        <p:nvPicPr>
          <p:cNvPr id="29699" name="Content Placeholder 4"/>
          <p:cNvPicPr>
            <a:picLocks noGrp="1" noChangeAspect="1"/>
          </p:cNvPicPr>
          <p:nvPr>
            <p:ph idx="1"/>
          </p:nvPr>
        </p:nvPicPr>
        <p:blipFill>
          <a:blip r:embed="rId3" cstate="print"/>
          <a:stretch>
            <a:fillRect/>
          </a:stretch>
        </p:blipFill>
        <p:spPr>
          <a:xfrm>
            <a:off x="2693595" y="1341437"/>
            <a:ext cx="3756811" cy="4525963"/>
          </a:xfrm>
          <a:ln w="38100">
            <a:solidFill>
              <a:schemeClr val="tx1"/>
            </a:solidFill>
          </a:ln>
        </p:spPr>
      </p:pic>
      <p:sp>
        <p:nvSpPr>
          <p:cNvPr id="5" name="Slide Number Placeholder 4"/>
          <p:cNvSpPr>
            <a:spLocks noGrp="1"/>
          </p:cNvSpPr>
          <p:nvPr>
            <p:ph type="sldNum" sz="quarter" idx="4"/>
          </p:nvPr>
        </p:nvSpPr>
        <p:spPr/>
        <p:txBody>
          <a:bodyPr/>
          <a:lstStyle/>
          <a:p>
            <a:fld id="{E6C711A5-5321-4724-BDA3-06CF6441090E}" type="slidenum">
              <a:rPr lang="en-US" smtClean="0"/>
              <a:pPr/>
              <a:t>24</a:t>
            </a:fld>
            <a:endParaRPr lang="en-US" dirty="0"/>
          </a:p>
        </p:txBody>
      </p:sp>
      <p:sp>
        <p:nvSpPr>
          <p:cNvPr id="6" name="Footer Placeholder 5"/>
          <p:cNvSpPr>
            <a:spLocks noGrp="1"/>
          </p:cNvSpPr>
          <p:nvPr>
            <p:ph type="ftr" sz="quarter" idx="3"/>
          </p:nvPr>
        </p:nvSpPr>
        <p:spPr/>
        <p:txBody>
          <a:bodyPr/>
          <a:lstStyle/>
          <a:p>
            <a:r>
              <a:rPr lang="en-US" smtClean="0"/>
              <a:t>Campi, Cobb</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Additive Coordination of Groups</a:t>
            </a:r>
            <a:endParaRPr lang="en-US" dirty="0"/>
          </a:p>
        </p:txBody>
      </p:sp>
      <p:pic>
        <p:nvPicPr>
          <p:cNvPr id="30724" name="Content Placeholder 6"/>
          <p:cNvPicPr>
            <a:picLocks noGrp="1" noChangeAspect="1"/>
          </p:cNvPicPr>
          <p:nvPr>
            <p:ph idx="1"/>
          </p:nvPr>
        </p:nvPicPr>
        <p:blipFill>
          <a:blip r:embed="rId3" cstate="print"/>
          <a:stretch>
            <a:fillRect/>
          </a:stretch>
        </p:blipFill>
        <p:spPr>
          <a:xfrm>
            <a:off x="1845706" y="1265237"/>
            <a:ext cx="5452588" cy="4525963"/>
          </a:xfrm>
          <a:ln w="38100">
            <a:solidFill>
              <a:schemeClr val="tx1"/>
            </a:solidFill>
          </a:ln>
        </p:spPr>
      </p:pic>
      <p:sp>
        <p:nvSpPr>
          <p:cNvPr id="4" name="Footer Placeholder 3"/>
          <p:cNvSpPr>
            <a:spLocks noGrp="1"/>
          </p:cNvSpPr>
          <p:nvPr>
            <p:ph type="ftr" sz="quarter" idx="3"/>
          </p:nvPr>
        </p:nvSpPr>
        <p:spPr>
          <a:prstGeom prst="rect">
            <a:avLst/>
          </a:prstGeom>
        </p:spPr>
        <p:txBody>
          <a:bodyPr/>
          <a:lstStyle/>
          <a:p>
            <a:pPr>
              <a:defRPr/>
            </a:pPr>
            <a:r>
              <a:rPr lang="en-US" smtClean="0"/>
              <a:t>Campi, Cobb</a:t>
            </a:r>
            <a:endParaRPr lang="en-US"/>
          </a:p>
        </p:txBody>
      </p:sp>
      <p:sp>
        <p:nvSpPr>
          <p:cNvPr id="5" name="Slide Number Placeholder 4"/>
          <p:cNvSpPr>
            <a:spLocks noGrp="1"/>
          </p:cNvSpPr>
          <p:nvPr>
            <p:ph type="sldNum" sz="quarter" idx="4"/>
          </p:nvPr>
        </p:nvSpPr>
        <p:spPr/>
        <p:txBody>
          <a:bodyPr/>
          <a:lstStyle/>
          <a:p>
            <a:fld id="{E6C711A5-5321-4724-BDA3-06CF6441090E}"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Multiplicative Coordination</a:t>
            </a:r>
            <a:endParaRPr lang="en-US" dirty="0"/>
          </a:p>
        </p:txBody>
      </p:sp>
      <p:pic>
        <p:nvPicPr>
          <p:cNvPr id="31747" name="Content Placeholder 4"/>
          <p:cNvPicPr>
            <a:picLocks noGrp="1" noChangeAspect="1"/>
          </p:cNvPicPr>
          <p:nvPr>
            <p:ph idx="1"/>
          </p:nvPr>
        </p:nvPicPr>
        <p:blipFill>
          <a:blip r:embed="rId3" cstate="print"/>
          <a:stretch>
            <a:fillRect/>
          </a:stretch>
        </p:blipFill>
        <p:spPr>
          <a:xfrm>
            <a:off x="1845706" y="1295400"/>
            <a:ext cx="5452588" cy="4525963"/>
          </a:xfrm>
          <a:ln w="38100">
            <a:solidFill>
              <a:schemeClr val="tx1"/>
            </a:solidFill>
          </a:ln>
        </p:spPr>
      </p:pic>
      <p:sp>
        <p:nvSpPr>
          <p:cNvPr id="4" name="Footer Placeholder 3"/>
          <p:cNvSpPr>
            <a:spLocks noGrp="1"/>
          </p:cNvSpPr>
          <p:nvPr>
            <p:ph type="ftr" sz="quarter" idx="3"/>
          </p:nvPr>
        </p:nvSpPr>
        <p:spPr>
          <a:prstGeom prst="rect">
            <a:avLst/>
          </a:prstGeom>
        </p:spPr>
        <p:txBody>
          <a:bodyPr/>
          <a:lstStyle/>
          <a:p>
            <a:pPr>
              <a:defRPr/>
            </a:pPr>
            <a:r>
              <a:rPr lang="en-US" smtClean="0"/>
              <a:t>Campi, Cobb</a:t>
            </a:r>
            <a:endParaRPr lang="en-US"/>
          </a:p>
        </p:txBody>
      </p:sp>
      <p:sp>
        <p:nvSpPr>
          <p:cNvPr id="5" name="Slide Number Placeholder 4"/>
          <p:cNvSpPr>
            <a:spLocks noGrp="1"/>
          </p:cNvSpPr>
          <p:nvPr>
            <p:ph type="sldNum" sz="quarter" idx="4"/>
          </p:nvPr>
        </p:nvSpPr>
        <p:spPr/>
        <p:txBody>
          <a:bodyPr/>
          <a:lstStyle/>
          <a:p>
            <a:fld id="{E6C711A5-5321-4724-BDA3-06CF6441090E}"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Autofit/>
          </a:bodyPr>
          <a:lstStyle/>
          <a:p>
            <a:r>
              <a:rPr lang="en-US" sz="4800" dirty="0" smtClean="0">
                <a:solidFill>
                  <a:srgbClr val="CC0033"/>
                </a:solidFill>
              </a:rPr>
              <a:t>The Importance of Mathematical Practices</a:t>
            </a:r>
            <a:endParaRPr lang="en-US" sz="4800" dirty="0">
              <a:solidFill>
                <a:srgbClr val="CC0033"/>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hlinkClick r:id="rId3"/>
              </a:rPr>
              <a:t>Introduction to </a:t>
            </a:r>
            <a:r>
              <a:rPr lang="en-US" dirty="0" smtClean="0">
                <a:hlinkClick r:id="rId3"/>
              </a:rPr>
              <a:t>The Standards for Mathematical Practice</a:t>
            </a:r>
            <a:endParaRPr lang="en-US"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28</a:t>
            </a:fld>
            <a:endParaRPr lang="en-US" dirty="0"/>
          </a:p>
        </p:txBody>
      </p:sp>
      <p:sp>
        <p:nvSpPr>
          <p:cNvPr id="5" name="Footer Placeholder 4"/>
          <p:cNvSpPr>
            <a:spLocks noGrp="1"/>
          </p:cNvSpPr>
          <p:nvPr>
            <p:ph type="ftr" sz="quarter" idx="3"/>
          </p:nvPr>
        </p:nvSpPr>
        <p:spPr/>
        <p:txBody>
          <a:bodyPr/>
          <a:lstStyle/>
          <a:p>
            <a:r>
              <a:rPr lang="en-US" smtClean="0"/>
              <a:t>Campi, Cobb</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smtClean="0">
                <a:solidFill>
                  <a:srgbClr val="C00000"/>
                </a:solidFill>
              </a:rPr>
              <a:t>MP 1: Make sense of problems and persevere in solving them.</a:t>
            </a:r>
            <a:endParaRPr lang="en-US" sz="2800" dirty="0">
              <a:solidFill>
                <a:srgbClr val="C00000"/>
              </a:solidFill>
            </a:endParaRPr>
          </a:p>
        </p:txBody>
      </p:sp>
      <p:sp>
        <p:nvSpPr>
          <p:cNvPr id="8" name="Content Placeholder 7"/>
          <p:cNvSpPr>
            <a:spLocks noGrp="1"/>
          </p:cNvSpPr>
          <p:nvPr>
            <p:ph idx="1"/>
          </p:nvPr>
        </p:nvSpPr>
        <p:spPr/>
        <p:txBody>
          <a:bodyPr>
            <a:normAutofit/>
          </a:bodyPr>
          <a:lstStyle/>
          <a:p>
            <a:pPr marL="265176" indent="-265176" fontAlgn="auto">
              <a:spcBef>
                <a:spcPts val="250"/>
              </a:spcBef>
              <a:spcAft>
                <a:spcPts val="0"/>
              </a:spcAft>
              <a:buSzPct val="80000"/>
              <a:buNone/>
              <a:defRPr/>
            </a:pPr>
            <a:r>
              <a:rPr lang="en-US" sz="1800" dirty="0" smtClean="0"/>
              <a:t>Mathematically Proficient Students:</a:t>
            </a:r>
          </a:p>
          <a:p>
            <a:pPr marL="265176" indent="-265176" fontAlgn="auto">
              <a:spcBef>
                <a:spcPts val="250"/>
              </a:spcBef>
              <a:spcAft>
                <a:spcPts val="0"/>
              </a:spcAft>
              <a:buSzPct val="80000"/>
              <a:buFont typeface="Wingdings 2"/>
              <a:buChar char=""/>
              <a:defRPr/>
            </a:pPr>
            <a:r>
              <a:rPr lang="en-US" sz="1800" dirty="0" smtClean="0"/>
              <a:t>Explain the meaning of the problem to themselves</a:t>
            </a:r>
          </a:p>
          <a:p>
            <a:pPr marL="265176" indent="-265176" fontAlgn="auto">
              <a:spcBef>
                <a:spcPts val="250"/>
              </a:spcBef>
              <a:spcAft>
                <a:spcPts val="0"/>
              </a:spcAft>
              <a:buSzPct val="80000"/>
              <a:buFont typeface="Wingdings 2"/>
              <a:buChar char=""/>
              <a:defRPr/>
            </a:pPr>
            <a:r>
              <a:rPr lang="en-US" sz="1800" dirty="0" smtClean="0"/>
              <a:t>Look for entry points</a:t>
            </a:r>
          </a:p>
          <a:p>
            <a:pPr marL="265176" indent="-265176" fontAlgn="auto">
              <a:spcBef>
                <a:spcPts val="250"/>
              </a:spcBef>
              <a:spcAft>
                <a:spcPts val="0"/>
              </a:spcAft>
              <a:buSzPct val="80000"/>
              <a:buFont typeface="Wingdings 2"/>
              <a:buChar char=""/>
              <a:defRPr/>
            </a:pPr>
            <a:r>
              <a:rPr lang="en-US" sz="1800" dirty="0" smtClean="0"/>
              <a:t>Analyze givens, constraints, relationships, goals</a:t>
            </a:r>
          </a:p>
          <a:p>
            <a:pPr marL="265176" indent="-265176" fontAlgn="auto">
              <a:spcBef>
                <a:spcPts val="250"/>
              </a:spcBef>
              <a:spcAft>
                <a:spcPts val="0"/>
              </a:spcAft>
              <a:buSzPct val="80000"/>
              <a:buFont typeface="Wingdings 2"/>
              <a:buChar char=""/>
              <a:defRPr/>
            </a:pPr>
            <a:r>
              <a:rPr lang="en-US" sz="1800" dirty="0" smtClean="0"/>
              <a:t>Make conjectures about the solution</a:t>
            </a:r>
          </a:p>
          <a:p>
            <a:pPr marL="265176" indent="-265176" fontAlgn="auto">
              <a:spcBef>
                <a:spcPts val="250"/>
              </a:spcBef>
              <a:spcAft>
                <a:spcPts val="0"/>
              </a:spcAft>
              <a:buSzPct val="80000"/>
              <a:buFont typeface="Wingdings 2"/>
              <a:buChar char=""/>
              <a:defRPr/>
            </a:pPr>
            <a:r>
              <a:rPr lang="en-US" sz="1800" dirty="0" smtClean="0"/>
              <a:t>Plan a solution pathway</a:t>
            </a:r>
          </a:p>
          <a:p>
            <a:pPr marL="265176" indent="-265176" fontAlgn="auto">
              <a:spcBef>
                <a:spcPts val="250"/>
              </a:spcBef>
              <a:spcAft>
                <a:spcPts val="0"/>
              </a:spcAft>
              <a:buSzPct val="80000"/>
              <a:buFont typeface="Wingdings 2"/>
              <a:buChar char=""/>
              <a:defRPr/>
            </a:pPr>
            <a:r>
              <a:rPr lang="en-US" sz="1800" dirty="0" smtClean="0"/>
              <a:t>Consider analogous problems</a:t>
            </a:r>
          </a:p>
          <a:p>
            <a:pPr marL="265176" indent="-265176" fontAlgn="auto">
              <a:spcBef>
                <a:spcPts val="250"/>
              </a:spcBef>
              <a:spcAft>
                <a:spcPts val="0"/>
              </a:spcAft>
              <a:buSzPct val="80000"/>
              <a:buFont typeface="Wingdings 2"/>
              <a:buChar char=""/>
              <a:defRPr/>
            </a:pPr>
            <a:r>
              <a:rPr lang="en-US" sz="1800" dirty="0" smtClean="0"/>
              <a:t>Try special cases and similar forms</a:t>
            </a:r>
          </a:p>
          <a:p>
            <a:pPr marL="265176" indent="-265176" fontAlgn="auto">
              <a:spcBef>
                <a:spcPts val="250"/>
              </a:spcBef>
              <a:spcAft>
                <a:spcPts val="0"/>
              </a:spcAft>
              <a:buSzPct val="80000"/>
              <a:buFont typeface="Wingdings 2"/>
              <a:buChar char=""/>
              <a:defRPr/>
            </a:pPr>
            <a:r>
              <a:rPr lang="en-US" sz="1800" dirty="0" smtClean="0"/>
              <a:t>Monitor and evaluate progress, and change course if necessary</a:t>
            </a:r>
          </a:p>
          <a:p>
            <a:pPr marL="265176" indent="-265176" fontAlgn="auto">
              <a:spcBef>
                <a:spcPts val="250"/>
              </a:spcBef>
              <a:spcAft>
                <a:spcPts val="0"/>
              </a:spcAft>
              <a:buSzPct val="80000"/>
              <a:buFont typeface="Wingdings 2"/>
              <a:buChar char=""/>
              <a:defRPr/>
            </a:pPr>
            <a:r>
              <a:rPr lang="en-US" sz="1800" dirty="0" smtClean="0"/>
              <a:t>Check their answer to problems using a different method</a:t>
            </a:r>
          </a:p>
          <a:p>
            <a:pPr marL="265176" indent="-265176" fontAlgn="auto">
              <a:spcBef>
                <a:spcPts val="250"/>
              </a:spcBef>
              <a:spcAft>
                <a:spcPts val="0"/>
              </a:spcAft>
              <a:buSzPct val="80000"/>
              <a:buFont typeface="Wingdings 2"/>
              <a:buChar char=""/>
              <a:defRPr/>
            </a:pPr>
            <a:r>
              <a:rPr lang="en-US" sz="1800" dirty="0" smtClean="0"/>
              <a:t>Continually ask themselves “Does this make sense?”</a:t>
            </a:r>
          </a:p>
          <a:p>
            <a:endParaRPr lang="en-US" sz="1800" dirty="0"/>
          </a:p>
        </p:txBody>
      </p:sp>
      <p:sp>
        <p:nvSpPr>
          <p:cNvPr id="5" name="Content Placeholder 2"/>
          <p:cNvSpPr txBox="1">
            <a:spLocks/>
          </p:cNvSpPr>
          <p:nvPr/>
        </p:nvSpPr>
        <p:spPr>
          <a:xfrm>
            <a:off x="381000" y="1600200"/>
            <a:ext cx="8183563" cy="4800600"/>
          </a:xfrm>
          <a:prstGeom prst="rect">
            <a:avLst/>
          </a:prstGeom>
          <a:ln>
            <a:noFill/>
          </a:ln>
        </p:spPr>
        <p:txBody>
          <a:bodyPr lIns="182880" tIns="91440">
            <a:normAutofit/>
          </a:bodyPr>
          <a:lstStyle/>
          <a:p>
            <a:pPr marL="265176" indent="-265176" fontAlgn="auto">
              <a:spcBef>
                <a:spcPts val="250"/>
              </a:spcBef>
              <a:spcAft>
                <a:spcPts val="0"/>
              </a:spcAft>
              <a:buSzPct val="80000"/>
              <a:buFont typeface="Wingdings 2"/>
              <a:buChar char=""/>
              <a:defRPr/>
            </a:pPr>
            <a:endParaRPr lang="en-US" sz="3200" dirty="0">
              <a:latin typeface="+mn-lt"/>
            </a:endParaRPr>
          </a:p>
          <a:p>
            <a:pPr marL="265176" indent="-265176" fontAlgn="auto">
              <a:spcBef>
                <a:spcPts val="250"/>
              </a:spcBef>
              <a:spcAft>
                <a:spcPts val="0"/>
              </a:spcAft>
              <a:buSzPct val="80000"/>
              <a:buFont typeface="Wingdings 2"/>
              <a:buChar char=""/>
              <a:defRPr/>
            </a:pPr>
            <a:endParaRPr lang="en-US" sz="3200" dirty="0">
              <a:latin typeface="+mn-lt"/>
            </a:endParaRPr>
          </a:p>
        </p:txBody>
      </p:sp>
      <p:graphicFrame>
        <p:nvGraphicFramePr>
          <p:cNvPr id="6" name="Diagram 5"/>
          <p:cNvGraphicFramePr/>
          <p:nvPr/>
        </p:nvGraphicFramePr>
        <p:xfrm>
          <a:off x="381000" y="4216400"/>
          <a:ext cx="8458200" cy="248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4"/>
          </p:nvPr>
        </p:nvSpPr>
        <p:spPr/>
        <p:txBody>
          <a:bodyPr/>
          <a:lstStyle/>
          <a:p>
            <a:fld id="{E6C711A5-5321-4724-BDA3-06CF6441090E}" type="slidenum">
              <a:rPr lang="en-US" smtClean="0"/>
              <a:pPr/>
              <a:t>29</a:t>
            </a:fld>
            <a:endParaRPr lang="en-US" dirty="0"/>
          </a:p>
        </p:txBody>
      </p:sp>
      <p:sp>
        <p:nvSpPr>
          <p:cNvPr id="10" name="Footer Placeholder 9"/>
          <p:cNvSpPr>
            <a:spLocks noGrp="1"/>
          </p:cNvSpPr>
          <p:nvPr>
            <p:ph type="ftr" sz="quarter" idx="3"/>
          </p:nvPr>
        </p:nvSpPr>
        <p:spPr/>
        <p:txBody>
          <a:bodyPr/>
          <a:lstStyle/>
          <a:p>
            <a:r>
              <a:rPr lang="en-US" smtClean="0"/>
              <a:t>Campi, Cobb</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to think about … (1)</a:t>
            </a:r>
            <a:endParaRPr lang="en-US" dirty="0"/>
          </a:p>
        </p:txBody>
      </p:sp>
      <p:sp>
        <p:nvSpPr>
          <p:cNvPr id="3" name="Content Placeholder 2"/>
          <p:cNvSpPr>
            <a:spLocks noGrp="1"/>
          </p:cNvSpPr>
          <p:nvPr>
            <p:ph idx="1"/>
          </p:nvPr>
        </p:nvSpPr>
        <p:spPr/>
        <p:txBody>
          <a:bodyPr/>
          <a:lstStyle/>
          <a:p>
            <a:r>
              <a:rPr lang="en-US" sz="2800" dirty="0" smtClean="0"/>
              <a:t>Suppose four speakers are giving a presentation that is 3 hours long; how much time will each person have to present if they share the presentation time equally?</a:t>
            </a:r>
          </a:p>
          <a:p>
            <a:endParaRPr lang="en-US" dirty="0"/>
          </a:p>
        </p:txBody>
      </p:sp>
      <p:sp>
        <p:nvSpPr>
          <p:cNvPr id="5" name="Footer Placeholder 4"/>
          <p:cNvSpPr>
            <a:spLocks noGrp="1"/>
          </p:cNvSpPr>
          <p:nvPr>
            <p:ph type="ftr" sz="quarter" idx="3"/>
          </p:nvPr>
        </p:nvSpPr>
        <p:spPr/>
        <p:txBody>
          <a:bodyPr/>
          <a:lstStyle/>
          <a:p>
            <a:r>
              <a:rPr lang="en-US" smtClean="0"/>
              <a:t>Campi, Cobb</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rmAutofit/>
          </a:bodyPr>
          <a:lstStyle/>
          <a:p>
            <a:r>
              <a:rPr lang="en-US" sz="3200" dirty="0" smtClean="0">
                <a:solidFill>
                  <a:srgbClr val="C00000"/>
                </a:solidFill>
              </a:rPr>
              <a:t>MP 2: Reason abstractly and Quantitatively</a:t>
            </a:r>
            <a:endParaRPr lang="en-US" sz="3200" dirty="0"/>
          </a:p>
        </p:txBody>
      </p:sp>
      <p:sp>
        <p:nvSpPr>
          <p:cNvPr id="5" name="Content Placeholder 2"/>
          <p:cNvSpPr txBox="1">
            <a:spLocks/>
          </p:cNvSpPr>
          <p:nvPr/>
        </p:nvSpPr>
        <p:spPr>
          <a:xfrm>
            <a:off x="381000" y="1143000"/>
            <a:ext cx="8335963" cy="5257800"/>
          </a:xfrm>
          <a:prstGeom prst="rect">
            <a:avLst/>
          </a:prstGeom>
          <a:ln>
            <a:noFill/>
          </a:ln>
        </p:spPr>
        <p:txBody>
          <a:bodyPr lIns="182880" tIns="91440">
            <a:normAutofit/>
          </a:bodyPr>
          <a:lstStyle/>
          <a:p>
            <a:pPr marL="265176" indent="-265176" fontAlgn="auto">
              <a:spcBef>
                <a:spcPts val="250"/>
              </a:spcBef>
              <a:spcAft>
                <a:spcPts val="0"/>
              </a:spcAft>
              <a:buSzPct val="80000"/>
              <a:defRPr/>
            </a:pPr>
            <a:r>
              <a:rPr lang="en-US" sz="3200" dirty="0">
                <a:latin typeface="Arial" charset="0"/>
              </a:rPr>
              <a:t>			</a:t>
            </a:r>
          </a:p>
          <a:p>
            <a:pPr marL="265176" indent="-265176" algn="ctr" fontAlgn="auto">
              <a:spcBef>
                <a:spcPts val="250"/>
              </a:spcBef>
              <a:spcAft>
                <a:spcPts val="0"/>
              </a:spcAft>
              <a:buSzPct val="80000"/>
              <a:defRPr/>
            </a:pPr>
            <a:r>
              <a:rPr lang="en-US" sz="3200" dirty="0" err="1">
                <a:latin typeface="Arial" charset="0"/>
              </a:rPr>
              <a:t>Decontextualize</a:t>
            </a:r>
            <a:endParaRPr lang="en-US" sz="3200" dirty="0">
              <a:latin typeface="Arial" charset="0"/>
            </a:endParaRPr>
          </a:p>
          <a:p>
            <a:pPr marL="265176" indent="-265176" algn="ctr" fontAlgn="auto">
              <a:spcBef>
                <a:spcPts val="250"/>
              </a:spcBef>
              <a:spcAft>
                <a:spcPts val="0"/>
              </a:spcAft>
              <a:buSzPct val="80000"/>
              <a:defRPr/>
            </a:pPr>
            <a:r>
              <a:rPr lang="en-US" dirty="0">
                <a:latin typeface="Arial" charset="0"/>
              </a:rPr>
              <a:t>Represent as symbols, abstract the situation</a:t>
            </a:r>
          </a:p>
          <a:p>
            <a:pPr marL="265176" indent="-265176" algn="ctr" fontAlgn="auto">
              <a:spcBef>
                <a:spcPts val="250"/>
              </a:spcBef>
              <a:spcAft>
                <a:spcPts val="0"/>
              </a:spcAft>
              <a:buSzPct val="80000"/>
              <a:defRPr/>
            </a:pPr>
            <a:endParaRPr lang="en-US" sz="3200" dirty="0">
              <a:latin typeface="Arial" charset="0"/>
            </a:endParaRPr>
          </a:p>
          <a:p>
            <a:pPr marL="265176" indent="-265176" algn="ctr" fontAlgn="auto">
              <a:spcBef>
                <a:spcPts val="250"/>
              </a:spcBef>
              <a:spcAft>
                <a:spcPts val="0"/>
              </a:spcAft>
              <a:buSzPct val="80000"/>
              <a:defRPr/>
            </a:pPr>
            <a:endParaRPr lang="en-US" sz="4400" dirty="0">
              <a:latin typeface="Arial" charset="0"/>
            </a:endParaRPr>
          </a:p>
          <a:p>
            <a:pPr marL="265176" indent="-265176" algn="ctr" fontAlgn="auto">
              <a:spcBef>
                <a:spcPts val="250"/>
              </a:spcBef>
              <a:spcAft>
                <a:spcPts val="0"/>
              </a:spcAft>
              <a:buSzPct val="80000"/>
              <a:defRPr/>
            </a:pPr>
            <a:r>
              <a:rPr lang="en-US" sz="3200" dirty="0">
                <a:latin typeface="Arial" charset="0"/>
              </a:rPr>
              <a:t>Contextualize</a:t>
            </a:r>
            <a:endParaRPr lang="en-US" sz="3200" dirty="0">
              <a:latin typeface="+mn-lt"/>
            </a:endParaRPr>
          </a:p>
          <a:p>
            <a:pPr marL="265176" indent="-265176" algn="ctr" fontAlgn="auto">
              <a:spcBef>
                <a:spcPts val="250"/>
              </a:spcBef>
              <a:spcAft>
                <a:spcPts val="0"/>
              </a:spcAft>
              <a:buSzPct val="80000"/>
              <a:defRPr/>
            </a:pPr>
            <a:r>
              <a:rPr lang="en-US" dirty="0">
                <a:latin typeface="+mn-lt"/>
              </a:rPr>
              <a:t>Pause as needed to refer back to situation</a:t>
            </a:r>
          </a:p>
          <a:p>
            <a:pPr marL="265176" indent="-265176" fontAlgn="auto">
              <a:spcBef>
                <a:spcPts val="250"/>
              </a:spcBef>
              <a:spcAft>
                <a:spcPts val="0"/>
              </a:spcAft>
              <a:buSzPct val="80000"/>
              <a:buFont typeface="Wingdings 2"/>
              <a:buChar char=""/>
              <a:defRPr/>
            </a:pPr>
            <a:endParaRPr lang="en-US" sz="3200" dirty="0">
              <a:latin typeface="+mn-lt"/>
            </a:endParaRPr>
          </a:p>
        </p:txBody>
      </p:sp>
      <p:sp>
        <p:nvSpPr>
          <p:cNvPr id="4" name="U-Turn Arrow 3"/>
          <p:cNvSpPr/>
          <p:nvPr/>
        </p:nvSpPr>
        <p:spPr>
          <a:xfrm>
            <a:off x="990600" y="1371600"/>
            <a:ext cx="7543800" cy="1143000"/>
          </a:xfrm>
          <a:prstGeom prst="uturnArrow">
            <a:avLst>
              <a:gd name="adj1" fmla="val 21599"/>
              <a:gd name="adj2" fmla="val 25000"/>
              <a:gd name="adj3" fmla="val 23462"/>
              <a:gd name="adj4" fmla="val 76538"/>
              <a:gd name="adj5"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 name="Cross 5"/>
          <p:cNvSpPr/>
          <p:nvPr/>
        </p:nvSpPr>
        <p:spPr>
          <a:xfrm>
            <a:off x="7467600" y="2438400"/>
            <a:ext cx="533400" cy="533400"/>
          </a:xfrm>
          <a:prstGeom prst="plus">
            <a:avLst>
              <a:gd name="adj" fmla="val 355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5846" name="TextBox 6"/>
          <p:cNvSpPr txBox="1">
            <a:spLocks noChangeArrowheads="1"/>
          </p:cNvSpPr>
          <p:nvPr/>
        </p:nvSpPr>
        <p:spPr bwMode="auto">
          <a:xfrm>
            <a:off x="7391400" y="3505200"/>
            <a:ext cx="1349375" cy="369888"/>
          </a:xfrm>
          <a:prstGeom prst="rect">
            <a:avLst/>
          </a:prstGeom>
          <a:noFill/>
          <a:ln w="9525">
            <a:noFill/>
            <a:miter lim="800000"/>
            <a:headEnd/>
            <a:tailEnd/>
          </a:ln>
        </p:spPr>
        <p:txBody>
          <a:bodyPr wrap="none">
            <a:spAutoFit/>
          </a:bodyPr>
          <a:lstStyle/>
          <a:p>
            <a:r>
              <a:rPr lang="en-US" b="1"/>
              <a:t>x  x  x  x </a:t>
            </a:r>
          </a:p>
        </p:txBody>
      </p:sp>
      <p:sp>
        <p:nvSpPr>
          <p:cNvPr id="35847" name="TextBox 7"/>
          <p:cNvSpPr txBox="1">
            <a:spLocks noChangeArrowheads="1"/>
          </p:cNvSpPr>
          <p:nvPr/>
        </p:nvSpPr>
        <p:spPr bwMode="auto">
          <a:xfrm>
            <a:off x="7772400" y="3124200"/>
            <a:ext cx="304800" cy="369888"/>
          </a:xfrm>
          <a:prstGeom prst="rect">
            <a:avLst/>
          </a:prstGeom>
          <a:noFill/>
          <a:ln w="9525">
            <a:noFill/>
            <a:miter lim="800000"/>
            <a:headEnd/>
            <a:tailEnd/>
          </a:ln>
        </p:spPr>
        <p:txBody>
          <a:bodyPr>
            <a:spAutoFit/>
          </a:bodyPr>
          <a:lstStyle/>
          <a:p>
            <a:r>
              <a:rPr lang="en-US" b="1"/>
              <a:t>P</a:t>
            </a:r>
          </a:p>
        </p:txBody>
      </p:sp>
      <p:sp>
        <p:nvSpPr>
          <p:cNvPr id="9" name="Isosceles Triangle 8"/>
          <p:cNvSpPr/>
          <p:nvPr/>
        </p:nvSpPr>
        <p:spPr>
          <a:xfrm>
            <a:off x="8153400" y="2971800"/>
            <a:ext cx="457200" cy="381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49" name="TextBox 9"/>
          <p:cNvSpPr txBox="1">
            <a:spLocks noChangeArrowheads="1"/>
          </p:cNvSpPr>
          <p:nvPr/>
        </p:nvSpPr>
        <p:spPr bwMode="auto">
          <a:xfrm>
            <a:off x="8305800" y="2514600"/>
            <a:ext cx="347663" cy="369888"/>
          </a:xfrm>
          <a:prstGeom prst="rect">
            <a:avLst/>
          </a:prstGeom>
          <a:noFill/>
          <a:ln w="9525">
            <a:noFill/>
            <a:miter lim="800000"/>
            <a:headEnd/>
            <a:tailEnd/>
          </a:ln>
        </p:spPr>
        <p:txBody>
          <a:bodyPr wrap="none">
            <a:spAutoFit/>
          </a:bodyPr>
          <a:lstStyle/>
          <a:p>
            <a:r>
              <a:rPr lang="en-US" b="1"/>
              <a:t>5</a:t>
            </a:r>
          </a:p>
        </p:txBody>
      </p:sp>
      <p:sp>
        <p:nvSpPr>
          <p:cNvPr id="35850" name="TextBox 10"/>
          <p:cNvSpPr txBox="1">
            <a:spLocks noChangeArrowheads="1"/>
          </p:cNvSpPr>
          <p:nvPr/>
        </p:nvSpPr>
        <p:spPr bwMode="auto">
          <a:xfrm>
            <a:off x="7162800" y="2895600"/>
            <a:ext cx="538163" cy="369888"/>
          </a:xfrm>
          <a:prstGeom prst="rect">
            <a:avLst/>
          </a:prstGeom>
          <a:noFill/>
          <a:ln w="9525">
            <a:noFill/>
            <a:miter lim="800000"/>
            <a:headEnd/>
            <a:tailEnd/>
          </a:ln>
        </p:spPr>
        <p:txBody>
          <a:bodyPr wrap="none">
            <a:spAutoFit/>
          </a:bodyPr>
          <a:lstStyle/>
          <a:p>
            <a:r>
              <a:rPr lang="en-US" b="1"/>
              <a:t>½</a:t>
            </a:r>
            <a:r>
              <a:rPr lang="en-US"/>
              <a:t> </a:t>
            </a:r>
          </a:p>
        </p:txBody>
      </p:sp>
      <p:sp>
        <p:nvSpPr>
          <p:cNvPr id="16" name="U-Turn Arrow 15"/>
          <p:cNvSpPr/>
          <p:nvPr/>
        </p:nvSpPr>
        <p:spPr>
          <a:xfrm rot="10800000">
            <a:off x="838200" y="3886200"/>
            <a:ext cx="7543800" cy="1143000"/>
          </a:xfrm>
          <a:prstGeom prst="uturnArrow">
            <a:avLst>
              <a:gd name="adj1" fmla="val 21599"/>
              <a:gd name="adj2" fmla="val 25000"/>
              <a:gd name="adj3" fmla="val 23462"/>
              <a:gd name="adj4" fmla="val 76538"/>
              <a:gd name="adj5"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3" name="Group 14"/>
          <p:cNvGrpSpPr>
            <a:grpSpLocks/>
          </p:cNvGrpSpPr>
          <p:nvPr/>
        </p:nvGrpSpPr>
        <p:grpSpPr bwMode="auto">
          <a:xfrm>
            <a:off x="609600" y="4648200"/>
            <a:ext cx="3657600" cy="1504095"/>
            <a:chOff x="7136420" y="4802240"/>
            <a:chExt cx="4818192" cy="1981200"/>
          </a:xfrm>
        </p:grpSpPr>
        <p:pic>
          <p:nvPicPr>
            <p:cNvPr id="35854" name="Picture 3">
              <a:hlinkClick r:id="rId3"/>
            </p:cNvPr>
            <p:cNvPicPr>
              <a:picLocks noChangeAspect="1" noChangeArrowheads="1"/>
            </p:cNvPicPr>
            <p:nvPr/>
          </p:nvPicPr>
          <p:blipFill>
            <a:blip r:embed="rId4" cstate="print"/>
            <a:srcRect/>
            <a:stretch>
              <a:fillRect/>
            </a:stretch>
          </p:blipFill>
          <p:spPr bwMode="auto">
            <a:xfrm>
              <a:off x="7136420" y="4802240"/>
              <a:ext cx="1679712" cy="1981200"/>
            </a:xfrm>
            <a:prstGeom prst="rect">
              <a:avLst/>
            </a:prstGeom>
            <a:noFill/>
            <a:ln w="38100">
              <a:solidFill>
                <a:schemeClr val="tx1"/>
              </a:solidFill>
              <a:miter lim="800000"/>
              <a:headEnd/>
              <a:tailEnd/>
            </a:ln>
          </p:spPr>
        </p:pic>
        <p:sp>
          <p:nvSpPr>
            <p:cNvPr id="35855" name="TextBox 13"/>
            <p:cNvSpPr txBox="1">
              <a:spLocks noChangeArrowheads="1"/>
            </p:cNvSpPr>
            <p:nvPr/>
          </p:nvSpPr>
          <p:spPr bwMode="auto">
            <a:xfrm>
              <a:off x="8742484" y="5448246"/>
              <a:ext cx="3212128" cy="689187"/>
            </a:xfrm>
            <a:prstGeom prst="rect">
              <a:avLst/>
            </a:prstGeom>
            <a:noFill/>
            <a:ln w="9525">
              <a:noFill/>
              <a:miter lim="800000"/>
              <a:headEnd/>
              <a:tailEnd/>
            </a:ln>
          </p:spPr>
          <p:txBody>
            <a:bodyPr wrap="square">
              <a:spAutoFit/>
            </a:bodyPr>
            <a:lstStyle/>
            <a:p>
              <a:pPr algn="ctr"/>
              <a:r>
                <a:rPr lang="en-US" sz="1400" dirty="0">
                  <a:solidFill>
                    <a:srgbClr val="CC0033"/>
                  </a:solidFill>
                </a:rPr>
                <a:t>TUSD educator explains SMP #</a:t>
              </a:r>
              <a:r>
                <a:rPr lang="en-US" sz="1400" dirty="0" smtClean="0">
                  <a:solidFill>
                    <a:srgbClr val="CC0033"/>
                  </a:solidFill>
                </a:rPr>
                <a:t>2 - Skip </a:t>
              </a:r>
              <a:r>
                <a:rPr lang="en-US" sz="1400" dirty="0">
                  <a:solidFill>
                    <a:srgbClr val="CC0033"/>
                  </a:solidFill>
                </a:rPr>
                <a:t>to </a:t>
              </a:r>
              <a:r>
                <a:rPr lang="en-US" sz="1400" dirty="0" smtClean="0">
                  <a:solidFill>
                    <a:srgbClr val="CC0033"/>
                  </a:solidFill>
                </a:rPr>
                <a:t>minute </a:t>
              </a:r>
              <a:r>
                <a:rPr lang="en-US" sz="1400" dirty="0">
                  <a:solidFill>
                    <a:srgbClr val="CC0033"/>
                  </a:solidFill>
                </a:rPr>
                <a:t>5</a:t>
              </a:r>
            </a:p>
          </p:txBody>
        </p:sp>
      </p:grpSp>
      <p:sp>
        <p:nvSpPr>
          <p:cNvPr id="17" name="Rectangle 16"/>
          <p:cNvSpPr/>
          <p:nvPr/>
        </p:nvSpPr>
        <p:spPr>
          <a:xfrm>
            <a:off x="228600" y="2819400"/>
            <a:ext cx="2133600" cy="83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Mathematical Problem</a:t>
            </a:r>
          </a:p>
        </p:txBody>
      </p:sp>
      <p:sp>
        <p:nvSpPr>
          <p:cNvPr id="21" name="Slide Number Placeholder 20"/>
          <p:cNvSpPr>
            <a:spLocks noGrp="1"/>
          </p:cNvSpPr>
          <p:nvPr>
            <p:ph type="sldNum" sz="quarter" idx="4"/>
          </p:nvPr>
        </p:nvSpPr>
        <p:spPr/>
        <p:txBody>
          <a:bodyPr/>
          <a:lstStyle/>
          <a:p>
            <a:fld id="{E6C711A5-5321-4724-BDA3-06CF6441090E}" type="slidenum">
              <a:rPr lang="en-US" smtClean="0"/>
              <a:pPr/>
              <a:t>30</a:t>
            </a:fld>
            <a:endParaRPr lang="en-US" dirty="0"/>
          </a:p>
        </p:txBody>
      </p:sp>
      <p:sp>
        <p:nvSpPr>
          <p:cNvPr id="22" name="Footer Placeholder 21"/>
          <p:cNvSpPr>
            <a:spLocks noGrp="1"/>
          </p:cNvSpPr>
          <p:nvPr>
            <p:ph type="ftr" sz="quarter" idx="3"/>
          </p:nvPr>
        </p:nvSpPr>
        <p:spPr/>
        <p:txBody>
          <a:bodyPr/>
          <a:lstStyle/>
          <a:p>
            <a:r>
              <a:rPr lang="en-US" smtClean="0"/>
              <a:t>Campi, Cobb</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746125"/>
          </a:xfrm>
        </p:spPr>
        <p:txBody>
          <a:bodyPr>
            <a:normAutofit fontScale="90000"/>
          </a:bodyPr>
          <a:lstStyle/>
          <a:p>
            <a:pPr>
              <a:defRPr/>
            </a:pPr>
            <a:r>
              <a:rPr lang="en-US" sz="2800" dirty="0" smtClean="0">
                <a:solidFill>
                  <a:srgbClr val="C00000"/>
                </a:solidFill>
              </a:rPr>
              <a:t>MP 3: Construct viable arguments and critique the reasoning of others</a:t>
            </a:r>
            <a:endParaRPr lang="en-US" sz="2800" dirty="0">
              <a:solidFill>
                <a:srgbClr val="C00000"/>
              </a:solidFill>
            </a:endParaRPr>
          </a:p>
        </p:txBody>
      </p:sp>
      <p:sp>
        <p:nvSpPr>
          <p:cNvPr id="6" name="Right Arrow 5"/>
          <p:cNvSpPr/>
          <p:nvPr/>
        </p:nvSpPr>
        <p:spPr>
          <a:xfrm rot="866019">
            <a:off x="674688" y="1147763"/>
            <a:ext cx="2660650" cy="1676400"/>
          </a:xfrm>
          <a:prstGeom prst="rightArrow">
            <a:avLst/>
          </a:prstGeom>
          <a:solidFill>
            <a:srgbClr val="A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Use assumptions, definitions, and previous results</a:t>
            </a:r>
          </a:p>
        </p:txBody>
      </p:sp>
      <p:sp>
        <p:nvSpPr>
          <p:cNvPr id="4" name="Rectangle 3"/>
          <p:cNvSpPr/>
          <p:nvPr/>
        </p:nvSpPr>
        <p:spPr>
          <a:xfrm>
            <a:off x="3327400" y="1981200"/>
            <a:ext cx="3200400" cy="3352800"/>
          </a:xfrm>
          <a:prstGeom prst="rect">
            <a:avLst/>
          </a:prstGeom>
          <a:solidFill>
            <a:srgbClr val="A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Make a conjecture</a:t>
            </a:r>
          </a:p>
          <a:p>
            <a:pPr>
              <a:defRPr/>
            </a:pPr>
            <a:endParaRPr lang="en-US" dirty="0"/>
          </a:p>
          <a:p>
            <a:pPr>
              <a:defRPr/>
            </a:pPr>
            <a:r>
              <a:rPr lang="en-US" dirty="0"/>
              <a:t>Build a logical progression of statements to explore the conjecture</a:t>
            </a:r>
          </a:p>
          <a:p>
            <a:pPr>
              <a:defRPr/>
            </a:pPr>
            <a:endParaRPr lang="en-US" dirty="0"/>
          </a:p>
          <a:p>
            <a:pPr>
              <a:defRPr/>
            </a:pPr>
            <a:r>
              <a:rPr lang="en-US" dirty="0"/>
              <a:t>Analyze situations by breaking them into cases</a:t>
            </a:r>
          </a:p>
          <a:p>
            <a:pPr>
              <a:defRPr/>
            </a:pPr>
            <a:endParaRPr lang="en-US" dirty="0"/>
          </a:p>
          <a:p>
            <a:pPr>
              <a:defRPr/>
            </a:pPr>
            <a:r>
              <a:rPr lang="en-US" dirty="0"/>
              <a:t>Recognize and use counter examples</a:t>
            </a:r>
          </a:p>
        </p:txBody>
      </p:sp>
      <p:sp>
        <p:nvSpPr>
          <p:cNvPr id="7" name="Right Arrow 6"/>
          <p:cNvSpPr/>
          <p:nvPr/>
        </p:nvSpPr>
        <p:spPr>
          <a:xfrm rot="1467261">
            <a:off x="6736262" y="3781621"/>
            <a:ext cx="1984375" cy="1304925"/>
          </a:xfrm>
          <a:prstGeom prst="rightArrow">
            <a:avLst/>
          </a:prstGeom>
          <a:solidFill>
            <a:srgbClr val="A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Justify conclusions</a:t>
            </a:r>
          </a:p>
        </p:txBody>
      </p:sp>
      <p:sp>
        <p:nvSpPr>
          <p:cNvPr id="8" name="Right Arrow 7"/>
          <p:cNvSpPr/>
          <p:nvPr/>
        </p:nvSpPr>
        <p:spPr>
          <a:xfrm rot="2120639">
            <a:off x="6229849" y="4564259"/>
            <a:ext cx="1984375" cy="1304925"/>
          </a:xfrm>
          <a:prstGeom prst="rightArrow">
            <a:avLst/>
          </a:prstGeom>
          <a:solidFill>
            <a:srgbClr val="A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Respond to arguments</a:t>
            </a:r>
          </a:p>
        </p:txBody>
      </p:sp>
      <p:sp>
        <p:nvSpPr>
          <p:cNvPr id="9" name="Right Arrow 8"/>
          <p:cNvSpPr/>
          <p:nvPr/>
        </p:nvSpPr>
        <p:spPr>
          <a:xfrm rot="1206753">
            <a:off x="7020424" y="2991046"/>
            <a:ext cx="2116138" cy="1304925"/>
          </a:xfrm>
          <a:prstGeom prst="rightArrow">
            <a:avLst/>
          </a:prstGeom>
          <a:solidFill>
            <a:srgbClr val="A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Communicate conclusions</a:t>
            </a:r>
          </a:p>
        </p:txBody>
      </p:sp>
      <p:sp>
        <p:nvSpPr>
          <p:cNvPr id="10" name="Right Arrow 9"/>
          <p:cNvSpPr/>
          <p:nvPr/>
        </p:nvSpPr>
        <p:spPr>
          <a:xfrm rot="21311737">
            <a:off x="968375" y="2965450"/>
            <a:ext cx="2268538" cy="1055688"/>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Distinguish correct logic</a:t>
            </a:r>
          </a:p>
        </p:txBody>
      </p:sp>
      <p:sp>
        <p:nvSpPr>
          <p:cNvPr id="12" name="Right Arrow 11"/>
          <p:cNvSpPr/>
          <p:nvPr/>
        </p:nvSpPr>
        <p:spPr>
          <a:xfrm rot="21311737">
            <a:off x="1044575" y="3903663"/>
            <a:ext cx="2268538" cy="1055687"/>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Explain flaws</a:t>
            </a:r>
          </a:p>
        </p:txBody>
      </p:sp>
      <p:sp>
        <p:nvSpPr>
          <p:cNvPr id="13" name="Right Arrow 12"/>
          <p:cNvSpPr/>
          <p:nvPr/>
        </p:nvSpPr>
        <p:spPr>
          <a:xfrm rot="21311737">
            <a:off x="1120775" y="4741863"/>
            <a:ext cx="2268538" cy="1055687"/>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Ask clarifying questions</a:t>
            </a:r>
          </a:p>
        </p:txBody>
      </p:sp>
      <p:sp>
        <p:nvSpPr>
          <p:cNvPr id="11" name="Slide Number Placeholder 10"/>
          <p:cNvSpPr>
            <a:spLocks noGrp="1"/>
          </p:cNvSpPr>
          <p:nvPr>
            <p:ph type="sldNum" sz="quarter" idx="4"/>
          </p:nvPr>
        </p:nvSpPr>
        <p:spPr/>
        <p:txBody>
          <a:bodyPr/>
          <a:lstStyle/>
          <a:p>
            <a:fld id="{E6C711A5-5321-4724-BDA3-06CF6441090E}" type="slidenum">
              <a:rPr lang="en-US" smtClean="0"/>
              <a:pPr/>
              <a:t>31</a:t>
            </a:fld>
            <a:endParaRPr lang="en-US" dirty="0"/>
          </a:p>
        </p:txBody>
      </p:sp>
      <p:sp>
        <p:nvSpPr>
          <p:cNvPr id="14" name="Footer Placeholder 13"/>
          <p:cNvSpPr>
            <a:spLocks noGrp="1"/>
          </p:cNvSpPr>
          <p:nvPr>
            <p:ph type="ftr" sz="quarter" idx="3"/>
          </p:nvPr>
        </p:nvSpPr>
        <p:spPr/>
        <p:txBody>
          <a:bodyPr/>
          <a:lstStyle/>
          <a:p>
            <a:r>
              <a:rPr lang="en-US" smtClean="0"/>
              <a:t>Campi, Cobb</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183563" cy="746125"/>
          </a:xfrm>
        </p:spPr>
        <p:txBody>
          <a:bodyPr/>
          <a:lstStyle/>
          <a:p>
            <a:pPr>
              <a:defRPr/>
            </a:pPr>
            <a:r>
              <a:rPr lang="en-US" sz="2800" dirty="0" smtClean="0">
                <a:solidFill>
                  <a:srgbClr val="C00000"/>
                </a:solidFill>
              </a:rPr>
              <a:t>MP 4: Model with mathematics</a:t>
            </a:r>
            <a:endParaRPr lang="en-US" sz="2800" dirty="0">
              <a:solidFill>
                <a:srgbClr val="C00000"/>
              </a:solidFill>
            </a:endParaRPr>
          </a:p>
        </p:txBody>
      </p:sp>
      <p:sp>
        <p:nvSpPr>
          <p:cNvPr id="37898" name="AutoShape 12" descr="data:image/jpg;base64,/9j/4AAQSkZJRgABAQAAAQABAAD/2wCEAAkGBhQSEBUUEhQWFRUUGBwXGBgYFx0YFxcdFh4WFRoYGx0cHCceGiAjHB8WHy8gIygpLCwtGB8xNTAqNSYrLCkBCQoKDgwOGg8PGiolHx8sKSopLCkpKSwpKSwsKSwsKSwsLCwpKSksKSksKSwpLCwsKSwsKSksLCwsKSwpKSkpLP/AABEIAIUArwMBIgACEQEDEQH/xAAbAAACAgMBAAAAAAAAAAAAAAAFBgAEAQIDB//EADoQAAIBAwIFAgQGAQMCBwEAAAECAwAEERIhBQYTMUEiUSMyYXEHFEJSgZGhFiQzc7ElYnKCsuHwFf/EABgBAAMBAQAAAAAAAAAAAAAAAAABAgME/8QAIxEAAgIDAAICAgMAAAAAAAAAAAECERIhMQNBUYEiMkJhcf/aAAwDAQACEQMRAD8A8j4fy9NOpaJQwB9wD/mjl5f8SEQjdHwi6Q2jLhf2hhk4pc4Zbs8iorhMn5i2APqcUx8asLqyjSWO76sT7B4nJAYfpI8Gt4cM30VZYGX5lYfcEf8AenDmLk34Fi9pFI7z25lkAy59JwSPYUBuea7mSMxySa1b3UE/3jNemcu80Ww/I/7lFMNjNC+SVw77qNx70opMc21s8jveHSQtpljeNsZw6lTg+d/FXOBcuTXbMIguEALM7BUXJ0jLHYZOwpn5/uBJZ8NJkWR0gdJCHDsDqBAbz2re5uzb8vRR4XVezO3YaunDgDfGd38mpxV0GWhFuoCjlWxlSVODkZBINcsVlhXa3tHc6UUucZwoLHb6CoLM2lg8raY1LEAsceAo1MT7ADzXAqacOC2+jhF9MMankggz5CsWkYfTJVM/QVji3B4YbGNumnXKjWeuFdGZmODBjUSE05JIAyNqKFYo6TWppqurbrcJjmwC9tObckdykq9WMH3w4kA/9X0pXKUMYw3vLLD8tFGpeeeLrkewcMyIB76F1E+dQFBL6yeKRo5FKupwVPcHv716W9oZpkmgMLTNZWqwxzSKiSBkNvLjUVDkMpTSDnLHbakninCik69cxwCZRL8NSyxhtQC6RvsQRjekACxXVrRwgcqQrEgHGxK4yB9sj+6OWnLKyyER3EbxpG80kiq46aRjJyrAEsfSABtlhRriXAehZX0DOZPy0lrKpwVKmdWDqVJODgqDv3SnQCHW8TYOfas9PasaMUAO/MXNcdzKOIRv0bmJogsBGsHRuZA2AAM49J9zVG+5/nltWtyECuTuoIwpKtoAzgDIG/fG1K2msharJ+icEjZZiAQCcHGRnY47Z+1Fbbmu4SVJDIWaMFV1HIAbORQaslaSbXB1Y8fhxwaKQXU8qiRreItHH+5t98ecUx8K4f8Am7Ai6RUERa5dUGHZVGFGnuMmvK7PiEkTao3ZD7g4q9Ycz3MLtJHM6s66WOc5HtWsPKomcoNuxl5x4JBDw61mEJhnuCx06iR0xsNvc7Ui5opxfmS4uljWeQuIhhM+BQk1nJpu0XFV0s2N105Fcoj6SDpYZVseD9KO290eI3kEUzpDEMRrj0pEgyxCgnbO/c9zSzmpqNJMbQ9XfIKy3MEdtsjiMTOXWRInmZ9K6lxk6QNv3ZFR7S24bPbSq9wSy9UqVRHQhiE1AN5IDFDjbAPnKXFduqlVZgpIJAOASu4J98eK5vMSckkk+ScmqzS4icX7Y38t8YBhu4CwzKUuIteAGkt2MmhvHrQsPuMeaPTwWd1L1OiguJY7iZ0W5M6f8LSq3YaHEmwTJ2zmvMNR96z1D71OQ8Ryt70W/CEDfPPeLMqglT07ddOsHuMuxAI/YfaqvHOa1uItGJtWoH4kkcgwM9m6KyDx+r3pYeZjjJJwMDJ7D2+1a6qkdDVZ80xKqKFmj6YYIQ0UujqEFtPUiyu4BGG2JJ8muXE7m2uenmd06UaxDVB3C6iCxWVssc9wB9qW1702cK5EMsSySXEUPUjknRGV2Zooch5DoU4GzY8nSaBnLhttJbsHt7yJGdSASXjLK2xHxI9JG3fsCKucWu5jZzmV1lkuZkeaRZI2GIgwQDQ2TqZsnbbSKG8f4or21tEsxl6IfOpSNJcrnSSfkwqgKAPJ7k0AY07ENPBLj8vw26nG0krx20bfqCkPJKBkftCg/el2ysnmkWOJS7scKo7k+w+tFeDcfUSwi7Vp7eHVpiGABqHsdjvgnPtRWbj9lDGr2sQNz1Op1HTCoDqOhRrI9OVUbfpz5qkk/YnovNwOH8rb9X0xraGXOoJqnmldQudJyQqdiP0/zQS74GZbO1khjy7dWNwu5bpMpDEe+l8fxRDgn4g9GGON4+oEGgg6ShXX1FbSyn1JmQAgj5hVPiXN20Ytxp0NM5LKDkzvqwAQcAKFFa3CukrIWGjwSDsRsR/ijnMc6NBZBCpKwENjGQdbbHA74q7yrK00rLKEaNUeQhggGe4yxGVGSM104z0IZHjmswHQjJjclDkAgggYIIwaSi8b+Rt7E7FTFdbeLUyr7kD+9qZueeCW1q8cMBlaZR8bUPTlgCNP91njqym6dCrWDV9+CTgZMMg/9h+/tW3EOCvCkbSYBlXWq/qC+GI8ZqcWFg7FTFX4+DyNbtOuCkbBXwd11diR7HtmqeKKoZppqYr0Kw4SsNqYrjpnq2clzgRAlAd4maX5lYkLgDbfHmvPzVONCTs1xWK7w2rOwVAWY9gBkn/9vXMpUDNaxW6JntvWClAEBo4nOE4hEQ0gCNoA+n4giYljEG/aST4zud6A1nFAGzDPatcUWsOFqbaWeQkKhEaAYy8jgtgk/pCgk+dxQwrToDWpWQKuWfB5ZUkeNdSxDU+4BAHc4JycdzgHFJIClUzWSK1xQAy8F5qSK0kt5I9Yd0YEbEKCDIucZwwC/wBUzQfiXbaNDQyaTIZDqKvnIwB27LtivNQK63FqyHDgg4B39juDW0fNJKkZuEX07cJHx4v+on/yFOH4s5TjEhXuBGRtnfSKXeVeFNcXcUasiHUGy5wvpIPf3op+JnERLxOV0YHTpXIO2UABwfO9Jfp9j/mhk5u5gntoLGDqN1HjMs5PnrbaT9hmuvMvAEu+YPyz6xEYo1VkA9A6Y0k+MZrzS+4nJMQ0rs5AwCxztvtRzifOksqRFWeOZUVJGU4EnS/4298irzTJwrge5dsokk4pAgk6a2cmrqYDa4ipB9vm7felA8E+JoE8B9AfV1ML6hnTkj5h5FXIOaXWC6BLNPd4V5GP6AdTD7sQAfoKocvcMa4uY41jaTJyVB0nA3Y6jsowNzUNptJFJNdC13JdSRCJri3ZAqp/zRg6UyVUnZiBnYGgkvDCsioSpLkAaHV+5wPlP+Kd25KgldJkXRAts88qJL1N0do1VHYD52wN+2GqhxG2t+HX0TNG5ZIopulrBCTEB9Lkj1IDg/z3ocfkE/gM3EEUD8RigVAbG20LIExKzyGGGVi2STuXx7ZpN4vy6ILeCYzo3XXWiBW1YyyMTkYGGXT3371vwTmPRNO0+WS6jdJsbseoeoHAOxIcKce1WP8AXUzHE4SZFSVERkRVTqrpyAF9IHcAYwam0CsOxcuR2lmZzp68MENwX14eOWeRTDFo7aeiGY5ByWPbFd+Jfh4ovLzVoRGANshYrg3EiRwkkAgJqZgAe4XPbelJuZHnMUdy5MCFNelQHYRgRqWxgswjGkFjsKKcT/FG7klkYdJdbhh8JGZOmW6RDY+aMHAP0pOitgCfl11meLVEzR/MRKoQHsV1MQCQdjj2NFOCcm/mILzBJntghRFKssmS2tRpzkhRqGD4NCrvj8zzSTatDykl+mNAOrBIwu2M+PfNWeEc2XFs7PG2HZxJrIy2pQ6jf7O2R9qQbGPmzl6Ozt7e3MhKGfXI+A2C8FuzFQMaguWA8nFS95PghjuOm0ksidGLS6AaHudLLjSx1MF1rjwRQ/i3GHmsLeRwhMU5jxg6SI4bdV1b7nA398V04TzqetdSzaQ87JMPSWTWhORp1A4KM4G43xvVJ7onfTTjfK8cVvP0iZGt5kUvt60lV/CswwrRkg+zHNceD8cigspY9BE8nUXOkEOkiCMAsd10/EOB3JHtWb/mKFIZlsw0XXmVgASNEcaOg3JJ9bOxxk4AxRvgvLNxLBFILidNsupAOlCpKGMasnVgKNQGSRVJW/xE3S/IVv8ASU7WqXMatIjdQtpU/DERA9Z7b5z/AAau2vIzGPUzDU6wGMA9muWIXXkZ2VWY4+lErjnOWzWax0pII3mjMmSGYsXQnbbya78H56hYMs8SpkRAMpckiJRCAMbqQhYqR+qrgvHYm5gDg/JMs80iAjTC2l3Hbvg6cjJI3P8AFb84WpRLdWOWRZIifcRSFVP9YonZc5wwhoLdXSOZ1Mkkj6mG+Gxgb5QDvuCTVfnm/WaKCUKQZGncHP6TJsMe9VjDF49Fby2G+P8AKtunDRNGnxRGjDSd1JxljvXnd5w+WMKZEZQ24LDGftWBxKT97dgMZOCB2B+lXuOc0TXaoJSCIxhcDG1ZzlGW+FxTQHqVk1isSyUY5Z5gNpKzhQweJ4mBJHplGk4I7H2NB6zimhMa4OeiodOijROsSCMlsKIG6i5PdssSWB75oDxXij3MzzStl5GLMe3f29gBtVKpmm230EkuEzWKlSpGSpUqUASsisVKAC3D+KqtvLBICVciRCO6SICoO/6SpZSPsfFCyawDWKANxTXbfiLcJjSI9kVDlSdXTEYjZt/mTQuMbDf3pTrIqlJrgqT6dJnLMWO5JyT5JPk1z00fYBOHR4GDPO+pvOmJYwB9suzf1Vvmyzia4hhtdLsEWMmMAB2LEKdvJBX+6rDViTFUUS4txMzdMBdKQoI1HftuST7k5NW+K8ozQyJHjWzBc6d0DOcKuobEnvR245RktYJY5sHqIr7b6WWRVO/2aqj45q0K0xCqVuiZIAGc1YvuHSQsFlRkYjOGGDg9jWVeyypUrvBbs7BVUsx7ADJNZhtGZ9CjLZxjzn2ooDgtdHhIxkEZGRkd6LcrcKE19DFIPSX9Y86VyzD+gazd3DXt73A6siogOyqrHSq4HYAY7VSjq2LLdAbTWpp557jVIo48etJpUU9NYy0aBUyAoHpLhsZye580o3PD3jCM6FVlXWhIwGXJGR/IxRKNME7VlOpRO14FLJE0qrmNXWMnIHqkzpUAnJJwe1duP8F6FxJEmpxCdDtjbWgAkxjbAbI/qpoLA4FXL3hbRrG5wVlXUrDscHSR9wdiPqKPcE5QLwC5lIEW7FdwzRo8cLuGGykM4xnvpatuOcJeK1MG7m3vbiPYeFSLUfoPSDQ1QWKYrIWnPlrlmIxJcS+olbiVI9ipW0TV6x3IaQgAeQpqla8pE3NtHJImLgCQlMkpGQXLn0gZ0BzgZxppBYtFa1xXrlvyTBNpUL6LaeIyKNUjFZoVmkh1bHAZTucY1NjvgqHFeVoIrlo3mMY0LINQVd5Bq0gaicLkDPfIO1VixZIXm4Y4iE2g9IsUDn5SwGSB9hisxcKkbp6UY9YkR/8AnKnBA/nanXgE8ccXDGlMYjE1zrMgDLpHSJ2ORk9gcfqoh+YhuBbTSFBM0cKwhQU0yLcuZSFjARcLg+o+PrVxggcxXisWktbOMA6mnnXGnUe0GfT5xRu45aHDTFdzSagsjdNUQDJ0syHvtuAT7bVX4zxtYjFPbrgC6u2UFtjnpb7D5cE7Y81vaPLfwmWfSYrcOFBJLMQhcqu4GwCd+wOK2ilz2Q2/oqjn/SkY6SsyhGJYnaWMaFfY4Ix4ruvND3kUusZZUy2Nsl5UOw8AADb7105Z5TllkkEqRwiAqrjQC2X3Azn2INDuEXLq12NQBjUKCAB2lUeKFKapyemKotaAvKsQa+t1PmVB/kUycX+Lxt4pw0w6nSVS2MZwF39hQXka0d+IW/TUsUdXIHgKQSat8f480PF57iHSWWVipIBA8Z+9RF1HfLKe5fQ2iO0SXiAt4VRrOF9Dgk5Jwh7+xzvSs3Liw2lvdh5C8rjSoTZWRhnU2fPj3oXwnmZ4ppJGGoTKyyjtqD7n+c71mPmqbWhkZpY43DiNj6cr8u39U35IvolB+hzvbGOPjrlHAPUYGMA5GYSxbPbGrIpC4dbxN87yB8jSI4wxP+RiinLnFzJxNJZW9UsjaifeQMo/jJFX+TOFsrXLBmWaLTGqBgjZdyrMWPyooBJI9x70lUq/0f6groRy6mC3cxQZYnHpA9yNWB3pv4FzTZRW9sJWRmRIkcGIyEKJp3lUZQjdGTt/FEJ+YLWGB5o2VizXEgAYammkJt41ZB3VY9T77er3ryLNJvFiX5oc+H8w2kVpFHmQvHcNclVQAMyhVhXUTsoGonbzRDiPMlqrXFuxmaK6uhcPJHIAvTZmbSF0sTmNhkHfUozsorzsNULVnmy6HKPnNXjitTmOAGNJH3YtFC7yqAoHpZixLYzltPYCuPG+LPNbNPupnvLh8A42dIcrkdxuAaUwaI8S4sJI4Y0XQkKkAZyWZzqkkJx3JwMeAqipsqgkObAkkJjQ9KGJodDHd1l19UkgYBYu3YbYX2rjcc6XTrpaZjupUn5k0a9IUjGkepu1AKlIApNx+VohHrIUO0jEE6nd9OWc59RwAB/91UgQu6jPzEDJz52+/mq1bI+CCNiKYqGfnK0mtmWzkVMWpZdcYbDtJpdiS3c40jb2pcEpwBk7ZIHgZxk/4q1dccmkiEUkjMisXCk59TAKWydySAPNUQabfwPgcvx/4fbf9Wf/ALQVa4ZzWsEUUaoSFEpk1HZmmUICBjsoCnB7nND/AM4j2SxscPFKzKMbMsgUNv4IZQd/ehbRkd6vJx2iatUxlP4gXBdWJXZg7hVCCRlJIZ8Dc9v6FcuAuWju3J7opJ+rSIf870vAVbivXETRL8rkM2BudOcD7eaa8jbuQOK9DldcsflbOK6glkEsiqML3OvAI23pM4nZyxPpmVlc+r1dznzXVeNzDT8RvTjG+3p7bVpxfi8lzJ1Jm1NgDP0HYU/JKMlpCimnso6qmaxUrAs2VsGrF3xB5W1O2psYJ8nHv71VqUAb6611VipQBnFQitl70Z4hyy0Vus3UicEqGVCS0ZcMyhjpCnZTnSTg7GgAJmpmuiREkADJJwAB3+gqxxHhkkEhimjaORcZVhgjO4z/ABQBSqVfuuGNEyLIApdVf3IVwCCR3G2/8irn+l5evJDhA0ILuzMFQLthtR2wcrj31imAFArIWjvHeXGhleOON2ECjrNpJUOApk3GygE4/j60y8rcmxiCC5nGRI8fpIHTaOWYW2kg+rUy9ZwR2CAjcU0rE3R57WyivSLz8OY4rSbUxMsLSys0cZc6ItEPTzkL87ZLD9rb7UncRsYEgjMcmqRsahqBxtvsFwN9tzmni0CknwxNwVY1tWaUf7ga2Gk/DTUUDEnY5AY4HbFH+ZLZbu+it4pU9K9PqM2oHDOy+oDc6dOw87VzvYA//wDPUIjlrQD4jFUz1Jt2Iwdsdqs3NhPZRx3TxwAJLtGqYJI1qr698jIzjPtWqjr+iLOEvKKxtCEKTBfiTtnSpUydIKAdzg5H3oqnLMcMUoRczH1A99KdQqowfovf60u2vObJHEoUenaTIHxFWTqqMncYOar33Oc0kzSDSupQmkbqADqA3+vmrz8a4iHGb0LtSpUrkNyVKlSgCVKlSgDIqGsVKAO9qoLqD2JAP8nFehficxjRox8rXUiqo2WNLQdGNFXx8zMT5OKlSrj7JfRP5WH++ts7j8xFn6/EWnCe6RLa5cQQtIt30DJImt2EjXWo5bt6QigDtpzUqVKBmnM9nD1+LyPFre3lSOPLEKA+qEbDuVCgj7V35nuDHbXDDvJHw2JthuBAZT48lV/qpUpiL/FbqM3c1tJG7rfXgd/ilQojIGkADyHbcn9vtS3w/mZ2mhjZV6dpmQKNjJ+UWZ4VkPkDGNgPmPk5rFSmOgNxXmq7uMia4lcYOxY6fOdgcb0MtINbhc4ycZ/upUqVtj4hp4Jxwtfx9RFxHE1ugQaNAUMA42PqySc+5qpzVzlJeRxoyBFUknBJ1H1KDv7CpUrfJ4smtiwa1qVKwL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7899" name="AutoShape 14" descr="data:image/jpg;base64,/9j/4AAQSkZJRgABAQAAAQABAAD/2wCEAAkGBhQSEBUUEhQWFRUUGBwXGBgYFx0YFxcdFh4WFRoYGx0cHCceGiAjHB8WHy8gIygpLCwtGB8xNTAqNSYrLCkBCQoKDgwOGg8PGiolHx8sKSopLCkpKSwpKSwsKSwsKSwsLCwpKSksKSksKSwpLCwsKSwsKSksLCwsKSwpKSkpLP/AABEIAIUArwMBIgACEQEDEQH/xAAbAAACAgMBAAAAAAAAAAAAAAAFBgAEAQIDB//EADoQAAIBAwIFAgQGAQMCBwEAAAECAwAEERIhBQYTMUEiUSMyYXEHFEJSgZGhFiQzc7ElYnKCsuHwFf/EABgBAAMBAQAAAAAAAAAAAAAAAAABAgME/8QAIxEAAgIDAAICAgMAAAAAAAAAAAECERIhMQNBUYEiMkJhcf/aAAwDAQACEQMRAD8A8j4fy9NOpaJQwB9wD/mjl5f8SEQjdHwi6Q2jLhf2hhk4pc4Zbs8iorhMn5i2APqcUx8asLqyjSWO76sT7B4nJAYfpI8Gt4cM30VZYGX5lYfcEf8AenDmLk34Fi9pFI7z25lkAy59JwSPYUBuea7mSMxySa1b3UE/3jNemcu80Ww/I/7lFMNjNC+SVw77qNx70opMc21s8jveHSQtpljeNsZw6lTg+d/FXOBcuTXbMIguEALM7BUXJ0jLHYZOwpn5/uBJZ8NJkWR0gdJCHDsDqBAbz2re5uzb8vRR4XVezO3YaunDgDfGd38mpxV0GWhFuoCjlWxlSVODkZBINcsVlhXa3tHc6UUucZwoLHb6CoLM2lg8raY1LEAsceAo1MT7ADzXAqacOC2+jhF9MMankggz5CsWkYfTJVM/QVji3B4YbGNumnXKjWeuFdGZmODBjUSE05JIAyNqKFYo6TWppqurbrcJjmwC9tObckdykq9WMH3w4kA/9X0pXKUMYw3vLLD8tFGpeeeLrkewcMyIB76F1E+dQFBL6yeKRo5FKupwVPcHv716W9oZpkmgMLTNZWqwxzSKiSBkNvLjUVDkMpTSDnLHbakninCik69cxwCZRL8NSyxhtQC6RvsQRjekACxXVrRwgcqQrEgHGxK4yB9sj+6OWnLKyyER3EbxpG80kiq46aRjJyrAEsfSABtlhRriXAehZX0DOZPy0lrKpwVKmdWDqVJODgqDv3SnQCHW8TYOfas9PasaMUAO/MXNcdzKOIRv0bmJogsBGsHRuZA2AAM49J9zVG+5/nltWtyECuTuoIwpKtoAzgDIG/fG1K2msharJ+icEjZZiAQCcHGRnY47Z+1Fbbmu4SVJDIWaMFV1HIAbORQaslaSbXB1Y8fhxwaKQXU8qiRreItHH+5t98ecUx8K4f8Am7Ai6RUERa5dUGHZVGFGnuMmvK7PiEkTao3ZD7g4q9Ycz3MLtJHM6s66WOc5HtWsPKomcoNuxl5x4JBDw61mEJhnuCx06iR0xsNvc7Ui5opxfmS4uljWeQuIhhM+BQk1nJpu0XFV0s2N105Fcoj6SDpYZVseD9KO290eI3kEUzpDEMRrj0pEgyxCgnbO/c9zSzmpqNJMbQ9XfIKy3MEdtsjiMTOXWRInmZ9K6lxk6QNv3ZFR7S24bPbSq9wSy9UqVRHQhiE1AN5IDFDjbAPnKXFduqlVZgpIJAOASu4J98eK5vMSckkk+ScmqzS4icX7Y38t8YBhu4CwzKUuIteAGkt2MmhvHrQsPuMeaPTwWd1L1OiguJY7iZ0W5M6f8LSq3YaHEmwTJ2zmvMNR96z1D71OQ8Ryt70W/CEDfPPeLMqglT07ddOsHuMuxAI/YfaqvHOa1uItGJtWoH4kkcgwM9m6KyDx+r3pYeZjjJJwMDJ7D2+1a6qkdDVZ80xKqKFmj6YYIQ0UujqEFtPUiyu4BGG2JJ8muXE7m2uenmd06UaxDVB3C6iCxWVssc9wB9qW1702cK5EMsSySXEUPUjknRGV2Zooch5DoU4GzY8nSaBnLhttJbsHt7yJGdSASXjLK2xHxI9JG3fsCKucWu5jZzmV1lkuZkeaRZI2GIgwQDQ2TqZsnbbSKG8f4or21tEsxl6IfOpSNJcrnSSfkwqgKAPJ7k0AY07ENPBLj8vw26nG0krx20bfqCkPJKBkftCg/el2ysnmkWOJS7scKo7k+w+tFeDcfUSwi7Vp7eHVpiGABqHsdjvgnPtRWbj9lDGr2sQNz1Op1HTCoDqOhRrI9OVUbfpz5qkk/YnovNwOH8rb9X0xraGXOoJqnmldQudJyQqdiP0/zQS74GZbO1khjy7dWNwu5bpMpDEe+l8fxRDgn4g9GGON4+oEGgg6ShXX1FbSyn1JmQAgj5hVPiXN20Ytxp0NM5LKDkzvqwAQcAKFFa3CukrIWGjwSDsRsR/ijnMc6NBZBCpKwENjGQdbbHA74q7yrK00rLKEaNUeQhggGe4yxGVGSM104z0IZHjmswHQjJjclDkAgggYIIwaSi8b+Rt7E7FTFdbeLUyr7kD+9qZueeCW1q8cMBlaZR8bUPTlgCNP91njqym6dCrWDV9+CTgZMMg/9h+/tW3EOCvCkbSYBlXWq/qC+GI8ZqcWFg7FTFX4+DyNbtOuCkbBXwd11diR7HtmqeKKoZppqYr0Kw4SsNqYrjpnq2clzgRAlAd4maX5lYkLgDbfHmvPzVONCTs1xWK7w2rOwVAWY9gBkn/9vXMpUDNaxW6JntvWClAEBo4nOE4hEQ0gCNoA+n4giYljEG/aST4zud6A1nFAGzDPatcUWsOFqbaWeQkKhEaAYy8jgtgk/pCgk+dxQwrToDWpWQKuWfB5ZUkeNdSxDU+4BAHc4JycdzgHFJIClUzWSK1xQAy8F5qSK0kt5I9Yd0YEbEKCDIucZwwC/wBUzQfiXbaNDQyaTIZDqKvnIwB27LtivNQK63FqyHDgg4B39juDW0fNJKkZuEX07cJHx4v+on/yFOH4s5TjEhXuBGRtnfSKXeVeFNcXcUasiHUGy5wvpIPf3op+JnERLxOV0YHTpXIO2UABwfO9Jfp9j/mhk5u5gntoLGDqN1HjMs5PnrbaT9hmuvMvAEu+YPyz6xEYo1VkA9A6Y0k+MZrzS+4nJMQ0rs5AwCxztvtRzifOksqRFWeOZUVJGU4EnS/4298irzTJwrge5dsokk4pAgk6a2cmrqYDa4ipB9vm7felA8E+JoE8B9AfV1ML6hnTkj5h5FXIOaXWC6BLNPd4V5GP6AdTD7sQAfoKocvcMa4uY41jaTJyVB0nA3Y6jsowNzUNptJFJNdC13JdSRCJri3ZAqp/zRg6UyVUnZiBnYGgkvDCsioSpLkAaHV+5wPlP+Kd25KgldJkXRAts88qJL1N0do1VHYD52wN+2GqhxG2t+HX0TNG5ZIopulrBCTEB9Lkj1IDg/z3ocfkE/gM3EEUD8RigVAbG20LIExKzyGGGVi2STuXx7ZpN4vy6ILeCYzo3XXWiBW1YyyMTkYGGXT3371vwTmPRNO0+WS6jdJsbseoeoHAOxIcKce1WP8AXUzHE4SZFSVERkRVTqrpyAF9IHcAYwam0CsOxcuR2lmZzp68MENwX14eOWeRTDFo7aeiGY5ByWPbFd+Jfh4ovLzVoRGANshYrg3EiRwkkAgJqZgAe4XPbelJuZHnMUdy5MCFNelQHYRgRqWxgswjGkFjsKKcT/FG7klkYdJdbhh8JGZOmW6RDY+aMHAP0pOitgCfl11meLVEzR/MRKoQHsV1MQCQdjj2NFOCcm/mILzBJntghRFKssmS2tRpzkhRqGD4NCrvj8zzSTatDykl+mNAOrBIwu2M+PfNWeEc2XFs7PG2HZxJrIy2pQ6jf7O2R9qQbGPmzl6Ozt7e3MhKGfXI+A2C8FuzFQMaguWA8nFS95PghjuOm0ksidGLS6AaHudLLjSx1MF1rjwRQ/i3GHmsLeRwhMU5jxg6SI4bdV1b7nA398V04TzqetdSzaQ87JMPSWTWhORp1A4KM4G43xvVJ7onfTTjfK8cVvP0iZGt5kUvt60lV/CswwrRkg+zHNceD8cigspY9BE8nUXOkEOkiCMAsd10/EOB3JHtWb/mKFIZlsw0XXmVgASNEcaOg3JJ9bOxxk4AxRvgvLNxLBFILidNsupAOlCpKGMasnVgKNQGSRVJW/xE3S/IVv8ASU7WqXMatIjdQtpU/DERA9Z7b5z/AAau2vIzGPUzDU6wGMA9muWIXXkZ2VWY4+lErjnOWzWax0pII3mjMmSGYsXQnbbya78H56hYMs8SpkRAMpckiJRCAMbqQhYqR+qrgvHYm5gDg/JMs80iAjTC2l3Hbvg6cjJI3P8AFb84WpRLdWOWRZIifcRSFVP9YonZc5wwhoLdXSOZ1Mkkj6mG+Gxgb5QDvuCTVfnm/WaKCUKQZGncHP6TJsMe9VjDF49Fby2G+P8AKtunDRNGnxRGjDSd1JxljvXnd5w+WMKZEZQ24LDGftWBxKT97dgMZOCB2B+lXuOc0TXaoJSCIxhcDG1ZzlGW+FxTQHqVk1isSyUY5Z5gNpKzhQweJ4mBJHplGk4I7H2NB6zimhMa4OeiodOijROsSCMlsKIG6i5PdssSWB75oDxXij3MzzStl5GLMe3f29gBtVKpmm230EkuEzWKlSpGSpUqUASsisVKAC3D+KqtvLBICVciRCO6SICoO/6SpZSPsfFCyawDWKANxTXbfiLcJjSI9kVDlSdXTEYjZt/mTQuMbDf3pTrIqlJrgqT6dJnLMWO5JyT5JPk1z00fYBOHR4GDPO+pvOmJYwB9suzf1Vvmyzia4hhtdLsEWMmMAB2LEKdvJBX+6rDViTFUUS4txMzdMBdKQoI1HftuST7k5NW+K8ozQyJHjWzBc6d0DOcKuobEnvR245RktYJY5sHqIr7b6WWRVO/2aqj45q0K0xCqVuiZIAGc1YvuHSQsFlRkYjOGGDg9jWVeyypUrvBbs7BVUsx7ADJNZhtGZ9CjLZxjzn2ooDgtdHhIxkEZGRkd6LcrcKE19DFIPSX9Y86VyzD+gazd3DXt73A6siogOyqrHSq4HYAY7VSjq2LLdAbTWpp557jVIo48etJpUU9NYy0aBUyAoHpLhsZye580o3PD3jCM6FVlXWhIwGXJGR/IxRKNME7VlOpRO14FLJE0qrmNXWMnIHqkzpUAnJJwe1duP8F6FxJEmpxCdDtjbWgAkxjbAbI/qpoLA4FXL3hbRrG5wVlXUrDscHSR9wdiPqKPcE5QLwC5lIEW7FdwzRo8cLuGGykM4xnvpatuOcJeK1MG7m3vbiPYeFSLUfoPSDQ1QWKYrIWnPlrlmIxJcS+olbiVI9ipW0TV6x3IaQgAeQpqla8pE3NtHJImLgCQlMkpGQXLn0gZ0BzgZxppBYtFa1xXrlvyTBNpUL6LaeIyKNUjFZoVmkh1bHAZTucY1NjvgqHFeVoIrlo3mMY0LINQVd5Bq0gaicLkDPfIO1VixZIXm4Y4iE2g9IsUDn5SwGSB9hisxcKkbp6UY9YkR/8AnKnBA/nanXgE8ccXDGlMYjE1zrMgDLpHSJ2ORk9gcfqoh+YhuBbTSFBM0cKwhQU0yLcuZSFjARcLg+o+PrVxggcxXisWktbOMA6mnnXGnUe0GfT5xRu45aHDTFdzSagsjdNUQDJ0syHvtuAT7bVX4zxtYjFPbrgC6u2UFtjnpb7D5cE7Y81vaPLfwmWfSYrcOFBJLMQhcqu4GwCd+wOK2ilz2Q2/oqjn/SkY6SsyhGJYnaWMaFfY4Ix4ruvND3kUusZZUy2Nsl5UOw8AADb7105Z5TllkkEqRwiAqrjQC2X3Azn2INDuEXLq12NQBjUKCAB2lUeKFKapyemKotaAvKsQa+t1PmVB/kUycX+Lxt4pw0w6nSVS2MZwF39hQXka0d+IW/TUsUdXIHgKQSat8f480PF57iHSWWVipIBA8Z+9RF1HfLKe5fQ2iO0SXiAt4VRrOF9Dgk5Jwh7+xzvSs3Liw2lvdh5C8rjSoTZWRhnU2fPj3oXwnmZ4ppJGGoTKyyjtqD7n+c71mPmqbWhkZpY43DiNj6cr8u39U35IvolB+hzvbGOPjrlHAPUYGMA5GYSxbPbGrIpC4dbxN87yB8jSI4wxP+RiinLnFzJxNJZW9UsjaifeQMo/jJFX+TOFsrXLBmWaLTGqBgjZdyrMWPyooBJI9x70lUq/0f6groRy6mC3cxQZYnHpA9yNWB3pv4FzTZRW9sJWRmRIkcGIyEKJp3lUZQjdGTt/FEJ+YLWGB5o2VizXEgAYammkJt41ZB3VY9T77er3ryLNJvFiX5oc+H8w2kVpFHmQvHcNclVQAMyhVhXUTsoGonbzRDiPMlqrXFuxmaK6uhcPJHIAvTZmbSF0sTmNhkHfUozsorzsNULVnmy6HKPnNXjitTmOAGNJH3YtFC7yqAoHpZixLYzltPYCuPG+LPNbNPupnvLh8A42dIcrkdxuAaUwaI8S4sJI4Y0XQkKkAZyWZzqkkJx3JwMeAqipsqgkObAkkJjQ9KGJodDHd1l19UkgYBYu3YbYX2rjcc6XTrpaZjupUn5k0a9IUjGkepu1AKlIApNx+VohHrIUO0jEE6nd9OWc59RwAB/91UgQu6jPzEDJz52+/mq1bI+CCNiKYqGfnK0mtmWzkVMWpZdcYbDtJpdiS3c40jb2pcEpwBk7ZIHgZxk/4q1dccmkiEUkjMisXCk59TAKWydySAPNUQabfwPgcvx/4fbf9Wf/ALQVa4ZzWsEUUaoSFEpk1HZmmUICBjsoCnB7nND/AM4j2SxscPFKzKMbMsgUNv4IZQd/ehbRkd6vJx2iatUxlP4gXBdWJXZg7hVCCRlJIZ8Dc9v6FcuAuWju3J7opJ+rSIf870vAVbivXETRL8rkM2BudOcD7eaa8jbuQOK9DldcsflbOK6glkEsiqML3OvAI23pM4nZyxPpmVlc+r1dznzXVeNzDT8RvTjG+3p7bVpxfi8lzJ1Jm1NgDP0HYU/JKMlpCimnso6qmaxUrAs2VsGrF3xB5W1O2psYJ8nHv71VqUAb6611VipQBnFQitl70Z4hyy0Vus3UicEqGVCS0ZcMyhjpCnZTnSTg7GgAJmpmuiREkADJJwAB3+gqxxHhkkEhimjaORcZVhgjO4z/ABQBSqVfuuGNEyLIApdVf3IVwCCR3G2/8irn+l5evJDhA0ILuzMFQLthtR2wcrj31imAFArIWjvHeXGhleOON2ECjrNpJUOApk3GygE4/j60y8rcmxiCC5nGRI8fpIHTaOWYW2kg+rUy9ZwR2CAjcU0rE3R57WyivSLz8OY4rSbUxMsLSys0cZc6ItEPTzkL87ZLD9rb7UncRsYEgjMcmqRsahqBxtvsFwN9tzmni0CknwxNwVY1tWaUf7ga2Gk/DTUUDEnY5AY4HbFH+ZLZbu+it4pU9K9PqM2oHDOy+oDc6dOw87VzvYA//wDPUIjlrQD4jFUz1Jt2Iwdsdqs3NhPZRx3TxwAJLtGqYJI1qr698jIzjPtWqjr+iLOEvKKxtCEKTBfiTtnSpUydIKAdzg5H3oqnLMcMUoRczH1A99KdQqowfovf60u2vObJHEoUenaTIHxFWTqqMncYOar33Oc0kzSDSupQmkbqADqA3+vmrz8a4iHGb0LtSpUrkNyVKlSgCVKlSgDIqGsVKAO9qoLqD2JAP8nFehficxjRox8rXUiqo2WNLQdGNFXx8zMT5OKlSrj7JfRP5WH++ts7j8xFn6/EWnCe6RLa5cQQtIt30DJImt2EjXWo5bt6QigDtpzUqVKBmnM9nD1+LyPFre3lSOPLEKA+qEbDuVCgj7V35nuDHbXDDvJHw2JthuBAZT48lV/qpUpiL/FbqM3c1tJG7rfXgd/ilQojIGkADyHbcn9vtS3w/mZ2mhjZV6dpmQKNjJ+UWZ4VkPkDGNgPmPk5rFSmOgNxXmq7uMia4lcYOxY6fOdgcb0MtINbhc4ycZ/upUqVtj4hp4Jxwtfx9RFxHE1ugQaNAUMA42PqySc+5qpzVzlJeRxoyBFUknBJ1H1KDv7CpUrfJ4smtiwa1qVKwL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grpSp>
        <p:nvGrpSpPr>
          <p:cNvPr id="20" name="Group 19"/>
          <p:cNvGrpSpPr/>
          <p:nvPr/>
        </p:nvGrpSpPr>
        <p:grpSpPr>
          <a:xfrm>
            <a:off x="381000" y="1143000"/>
            <a:ext cx="2895600" cy="3124200"/>
            <a:chOff x="381000" y="1143000"/>
            <a:chExt cx="2895600" cy="3124200"/>
          </a:xfrm>
        </p:grpSpPr>
        <p:pic>
          <p:nvPicPr>
            <p:cNvPr id="37891" name="Picture 8" descr="http://t0.gstatic.com/images?q=tbn:ANd9GcQfkNMX41eWwpmxTWUHD4qcwClMX2D2pB3NBszTtpNIDrkycZtEfw"/>
            <p:cNvPicPr>
              <a:picLocks noChangeAspect="1" noChangeArrowheads="1"/>
            </p:cNvPicPr>
            <p:nvPr/>
          </p:nvPicPr>
          <p:blipFill>
            <a:blip r:embed="rId3" cstate="print"/>
            <a:srcRect/>
            <a:stretch>
              <a:fillRect/>
            </a:stretch>
          </p:blipFill>
          <p:spPr bwMode="auto">
            <a:xfrm>
              <a:off x="1524000" y="3124200"/>
              <a:ext cx="1717675" cy="1143000"/>
            </a:xfrm>
            <a:prstGeom prst="rect">
              <a:avLst/>
            </a:prstGeom>
            <a:noFill/>
            <a:ln w="38100">
              <a:solidFill>
                <a:schemeClr val="tx1"/>
              </a:solidFill>
              <a:miter lim="800000"/>
              <a:headEnd/>
              <a:tailEnd/>
            </a:ln>
          </p:spPr>
        </p:pic>
        <p:pic>
          <p:nvPicPr>
            <p:cNvPr id="37893" name="Picture 24" descr="http://t0.gstatic.com/images?q=tbn:ANd9GcRJuDbvirLhMQKhrT82m0avLnyt1tWmRV6mWGC3vKhBjug4nSy6rA"/>
            <p:cNvPicPr>
              <a:picLocks noChangeAspect="1" noChangeArrowheads="1"/>
            </p:cNvPicPr>
            <p:nvPr/>
          </p:nvPicPr>
          <p:blipFill>
            <a:blip r:embed="rId4" cstate="print"/>
            <a:srcRect/>
            <a:stretch>
              <a:fillRect/>
            </a:stretch>
          </p:blipFill>
          <p:spPr bwMode="auto">
            <a:xfrm>
              <a:off x="381000" y="1143000"/>
              <a:ext cx="1295400" cy="1803400"/>
            </a:xfrm>
            <a:prstGeom prst="rect">
              <a:avLst/>
            </a:prstGeom>
            <a:noFill/>
            <a:ln w="38100">
              <a:solidFill>
                <a:schemeClr val="tx1"/>
              </a:solidFill>
              <a:miter lim="800000"/>
              <a:headEnd/>
              <a:tailEnd/>
            </a:ln>
          </p:spPr>
        </p:pic>
        <p:pic>
          <p:nvPicPr>
            <p:cNvPr id="37894" name="Picture 20" descr="http://t1.gstatic.com/images?q=tbn:ANd9GcSXRS0Kw2NR5YayDsrAX0oYuwrAoJHAhgPSelffL-RVBz53YAd0lA"/>
            <p:cNvPicPr>
              <a:picLocks noChangeAspect="1" noChangeArrowheads="1"/>
            </p:cNvPicPr>
            <p:nvPr/>
          </p:nvPicPr>
          <p:blipFill>
            <a:blip r:embed="rId5" cstate="print"/>
            <a:srcRect/>
            <a:stretch>
              <a:fillRect/>
            </a:stretch>
          </p:blipFill>
          <p:spPr bwMode="auto">
            <a:xfrm>
              <a:off x="1676400" y="1143000"/>
              <a:ext cx="1600200" cy="1069975"/>
            </a:xfrm>
            <a:prstGeom prst="rect">
              <a:avLst/>
            </a:prstGeom>
            <a:noFill/>
            <a:ln w="38100">
              <a:solidFill>
                <a:schemeClr val="tx1"/>
              </a:solidFill>
              <a:miter lim="800000"/>
              <a:headEnd/>
              <a:tailEnd/>
            </a:ln>
          </p:spPr>
        </p:pic>
        <p:pic>
          <p:nvPicPr>
            <p:cNvPr id="37897" name="Picture 6" descr="http://asiabcs.com/wp-content/uploads/2011/01/healthy-fruits-300x300.jpg"/>
            <p:cNvPicPr>
              <a:picLocks noChangeAspect="1" noChangeArrowheads="1"/>
            </p:cNvPicPr>
            <p:nvPr/>
          </p:nvPicPr>
          <p:blipFill>
            <a:blip r:embed="rId6" cstate="print"/>
            <a:srcRect/>
            <a:stretch>
              <a:fillRect/>
            </a:stretch>
          </p:blipFill>
          <p:spPr bwMode="auto">
            <a:xfrm>
              <a:off x="381000" y="2590800"/>
              <a:ext cx="1676400" cy="1676400"/>
            </a:xfrm>
            <a:prstGeom prst="rect">
              <a:avLst/>
            </a:prstGeom>
            <a:noFill/>
            <a:ln w="38100">
              <a:solidFill>
                <a:schemeClr val="tx1"/>
              </a:solidFill>
              <a:miter lim="800000"/>
              <a:headEnd/>
              <a:tailEnd/>
            </a:ln>
          </p:spPr>
        </p:pic>
        <p:pic>
          <p:nvPicPr>
            <p:cNvPr id="37901" name="Picture 22" descr="http://t0.gstatic.com/images?q=tbn:ANd9GcT7UfTz6I8CrnkcDnfZcdjr8wkN9dUOnVIvRwxjPGmG94QGp2VN"/>
            <p:cNvPicPr>
              <a:picLocks noChangeAspect="1" noChangeArrowheads="1"/>
            </p:cNvPicPr>
            <p:nvPr/>
          </p:nvPicPr>
          <p:blipFill>
            <a:blip r:embed="rId7" cstate="print"/>
            <a:srcRect/>
            <a:stretch>
              <a:fillRect/>
            </a:stretch>
          </p:blipFill>
          <p:spPr bwMode="auto">
            <a:xfrm>
              <a:off x="1828800" y="2362200"/>
              <a:ext cx="1414463" cy="1238250"/>
            </a:xfrm>
            <a:prstGeom prst="rect">
              <a:avLst/>
            </a:prstGeom>
            <a:noFill/>
            <a:ln w="38100">
              <a:solidFill>
                <a:schemeClr val="tx1"/>
              </a:solidFill>
              <a:miter lim="800000"/>
              <a:headEnd/>
              <a:tailEnd/>
            </a:ln>
          </p:spPr>
        </p:pic>
      </p:grpSp>
      <p:sp>
        <p:nvSpPr>
          <p:cNvPr id="4" name="Rectangle 3"/>
          <p:cNvSpPr/>
          <p:nvPr/>
        </p:nvSpPr>
        <p:spPr>
          <a:xfrm>
            <a:off x="1752600" y="1981200"/>
            <a:ext cx="2133600" cy="762000"/>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Problems in everyday life…</a:t>
            </a:r>
          </a:p>
        </p:txBody>
      </p:sp>
      <p:sp>
        <p:nvSpPr>
          <p:cNvPr id="37904" name="TextBox 19"/>
          <p:cNvSpPr txBox="1">
            <a:spLocks noChangeArrowheads="1"/>
          </p:cNvSpPr>
          <p:nvPr/>
        </p:nvSpPr>
        <p:spPr bwMode="auto">
          <a:xfrm>
            <a:off x="1676400" y="4343400"/>
            <a:ext cx="5867400" cy="1692771"/>
          </a:xfrm>
          <a:prstGeom prst="rect">
            <a:avLst/>
          </a:prstGeom>
          <a:noFill/>
          <a:ln w="9525">
            <a:noFill/>
            <a:miter lim="800000"/>
            <a:headEnd/>
            <a:tailEnd/>
          </a:ln>
        </p:spPr>
        <p:txBody>
          <a:bodyPr>
            <a:spAutoFit/>
          </a:bodyPr>
          <a:lstStyle/>
          <a:p>
            <a:pPr algn="ctr"/>
            <a:r>
              <a:rPr lang="en-US" b="1" dirty="0">
                <a:solidFill>
                  <a:srgbClr val="003366"/>
                </a:solidFill>
              </a:rPr>
              <a:t>Mathematically proficient </a:t>
            </a:r>
            <a:r>
              <a:rPr lang="en-US" b="1" dirty="0" smtClean="0">
                <a:solidFill>
                  <a:srgbClr val="003366"/>
                </a:solidFill>
              </a:rPr>
              <a:t>students:</a:t>
            </a:r>
            <a:endParaRPr lang="en-US" b="1" dirty="0">
              <a:solidFill>
                <a:srgbClr val="003366"/>
              </a:solidFill>
            </a:endParaRPr>
          </a:p>
          <a:p>
            <a:pPr algn="ctr">
              <a:buFont typeface="Arial" pitchFamily="34" charset="0"/>
              <a:buChar char="•"/>
            </a:pPr>
            <a:r>
              <a:rPr lang="en-US" dirty="0">
                <a:solidFill>
                  <a:srgbClr val="003366"/>
                </a:solidFill>
              </a:rPr>
              <a:t> </a:t>
            </a:r>
            <a:r>
              <a:rPr lang="en-US" dirty="0" smtClean="0">
                <a:solidFill>
                  <a:srgbClr val="003366"/>
                </a:solidFill>
              </a:rPr>
              <a:t>Make </a:t>
            </a:r>
            <a:r>
              <a:rPr lang="en-US" dirty="0">
                <a:solidFill>
                  <a:srgbClr val="003366"/>
                </a:solidFill>
              </a:rPr>
              <a:t>assumptions and approximations to simplify a </a:t>
            </a:r>
            <a:r>
              <a:rPr lang="en-US" dirty="0" smtClean="0">
                <a:solidFill>
                  <a:srgbClr val="003366"/>
                </a:solidFill>
              </a:rPr>
              <a:t>Situation</a:t>
            </a:r>
            <a:r>
              <a:rPr lang="en-US" dirty="0">
                <a:solidFill>
                  <a:srgbClr val="003366"/>
                </a:solidFill>
              </a:rPr>
              <a:t>, realizing these may need revision later</a:t>
            </a:r>
          </a:p>
          <a:p>
            <a:pPr algn="ctr"/>
            <a:endParaRPr lang="en-US" sz="1400" dirty="0">
              <a:solidFill>
                <a:srgbClr val="003366"/>
              </a:solidFill>
            </a:endParaRPr>
          </a:p>
          <a:p>
            <a:pPr algn="ctr">
              <a:buFont typeface="Arial" pitchFamily="34" charset="0"/>
              <a:buChar char="•"/>
            </a:pPr>
            <a:r>
              <a:rPr lang="en-US" dirty="0">
                <a:solidFill>
                  <a:srgbClr val="003366"/>
                </a:solidFill>
              </a:rPr>
              <a:t> </a:t>
            </a:r>
            <a:r>
              <a:rPr lang="en-US" dirty="0" smtClean="0">
                <a:solidFill>
                  <a:srgbClr val="003366"/>
                </a:solidFill>
              </a:rPr>
              <a:t>Interpret </a:t>
            </a:r>
            <a:r>
              <a:rPr lang="en-US" dirty="0">
                <a:solidFill>
                  <a:srgbClr val="003366"/>
                </a:solidFill>
              </a:rPr>
              <a:t>mathematical results in the context of the situation and reflect on whether they make sense</a:t>
            </a:r>
          </a:p>
        </p:txBody>
      </p:sp>
      <p:grpSp>
        <p:nvGrpSpPr>
          <p:cNvPr id="21" name="Group 20"/>
          <p:cNvGrpSpPr/>
          <p:nvPr/>
        </p:nvGrpSpPr>
        <p:grpSpPr>
          <a:xfrm>
            <a:off x="5689600" y="1295400"/>
            <a:ext cx="2921000" cy="2971800"/>
            <a:chOff x="5689600" y="1295400"/>
            <a:chExt cx="2921000" cy="2971800"/>
          </a:xfrm>
        </p:grpSpPr>
        <p:pic>
          <p:nvPicPr>
            <p:cNvPr id="37892" name="Picture 26" descr="http://t3.gstatic.com/images?q=tbn:ANd9GcRVZkU7Ds4oz0ExZA7lPiDNl_oEvZU-uC6ervMe0dpolYss-vdE-A"/>
            <p:cNvPicPr>
              <a:picLocks noChangeAspect="1" noChangeArrowheads="1"/>
            </p:cNvPicPr>
            <p:nvPr/>
          </p:nvPicPr>
          <p:blipFill>
            <a:blip r:embed="rId8" cstate="print"/>
            <a:srcRect/>
            <a:stretch>
              <a:fillRect/>
            </a:stretch>
          </p:blipFill>
          <p:spPr bwMode="auto">
            <a:xfrm>
              <a:off x="5715000" y="1528826"/>
              <a:ext cx="2209800" cy="1622362"/>
            </a:xfrm>
            <a:prstGeom prst="rect">
              <a:avLst/>
            </a:prstGeom>
            <a:noFill/>
            <a:ln w="38100">
              <a:solidFill>
                <a:schemeClr val="tx1"/>
              </a:solidFill>
              <a:miter lim="800000"/>
              <a:headEnd/>
              <a:tailEnd/>
            </a:ln>
          </p:spPr>
        </p:pic>
        <p:pic>
          <p:nvPicPr>
            <p:cNvPr id="37900" name="Picture 18" descr="http://t0.gstatic.com/images?q=tbn:ANd9GcQ0G22JKYnXtAp-DFJAbBCsGKsaQKv06nbWUdQmzc1opa9Q2oPEcA"/>
            <p:cNvPicPr>
              <a:picLocks noChangeAspect="1" noChangeArrowheads="1"/>
            </p:cNvPicPr>
            <p:nvPr/>
          </p:nvPicPr>
          <p:blipFill>
            <a:blip r:embed="rId9" cstate="print"/>
            <a:srcRect/>
            <a:stretch>
              <a:fillRect/>
            </a:stretch>
          </p:blipFill>
          <p:spPr bwMode="auto">
            <a:xfrm>
              <a:off x="7105650" y="3048000"/>
              <a:ext cx="1504950" cy="914400"/>
            </a:xfrm>
            <a:prstGeom prst="rect">
              <a:avLst/>
            </a:prstGeom>
            <a:noFill/>
            <a:ln w="38100">
              <a:solidFill>
                <a:schemeClr val="tx1"/>
              </a:solidFill>
              <a:miter lim="800000"/>
              <a:headEnd/>
              <a:tailEnd/>
            </a:ln>
          </p:spPr>
        </p:pic>
        <p:pic>
          <p:nvPicPr>
            <p:cNvPr id="37905" name="Picture 2" descr="http://tandrageemaths.files.wordpress.com/2009/08/t048529a.gif"/>
            <p:cNvPicPr>
              <a:picLocks noChangeAspect="1" noChangeArrowheads="1"/>
            </p:cNvPicPr>
            <p:nvPr/>
          </p:nvPicPr>
          <p:blipFill>
            <a:blip r:embed="rId10" cstate="print"/>
            <a:srcRect/>
            <a:stretch>
              <a:fillRect/>
            </a:stretch>
          </p:blipFill>
          <p:spPr bwMode="auto">
            <a:xfrm>
              <a:off x="5691187" y="3024187"/>
              <a:ext cx="1776413" cy="1243013"/>
            </a:xfrm>
            <a:prstGeom prst="rect">
              <a:avLst/>
            </a:prstGeom>
            <a:noFill/>
            <a:ln w="38100">
              <a:solidFill>
                <a:schemeClr val="tx1"/>
              </a:solidFill>
              <a:miter lim="800000"/>
              <a:headEnd/>
              <a:tailEnd/>
            </a:ln>
          </p:spPr>
        </p:pic>
        <p:pic>
          <p:nvPicPr>
            <p:cNvPr id="37907" name="Picture 2"/>
            <p:cNvPicPr>
              <a:picLocks noChangeAspect="1" noChangeArrowheads="1"/>
            </p:cNvPicPr>
            <p:nvPr/>
          </p:nvPicPr>
          <p:blipFill>
            <a:blip r:embed="rId11" cstate="print"/>
            <a:srcRect/>
            <a:stretch>
              <a:fillRect/>
            </a:stretch>
          </p:blipFill>
          <p:spPr bwMode="auto">
            <a:xfrm>
              <a:off x="5689600" y="1295400"/>
              <a:ext cx="2921000" cy="765175"/>
            </a:xfrm>
            <a:prstGeom prst="rect">
              <a:avLst/>
            </a:prstGeom>
            <a:noFill/>
            <a:ln w="38100">
              <a:solidFill>
                <a:schemeClr val="tx1"/>
              </a:solidFill>
              <a:miter lim="800000"/>
              <a:headEnd/>
              <a:tailEnd/>
            </a:ln>
          </p:spPr>
        </p:pic>
      </p:grpSp>
      <p:sp>
        <p:nvSpPr>
          <p:cNvPr id="17" name="Right Arrow 16"/>
          <p:cNvSpPr/>
          <p:nvPr/>
        </p:nvSpPr>
        <p:spPr>
          <a:xfrm>
            <a:off x="2895600" y="3124200"/>
            <a:ext cx="3200400" cy="1066800"/>
          </a:xfrm>
          <a:prstGeom prst="rightArrow">
            <a:avLst/>
          </a:prstGeom>
          <a:solidFill>
            <a:srgbClr val="A20000"/>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…reasoned using mathematical methods</a:t>
            </a:r>
          </a:p>
        </p:txBody>
      </p:sp>
      <p:sp>
        <p:nvSpPr>
          <p:cNvPr id="22" name="Slide Number Placeholder 21"/>
          <p:cNvSpPr>
            <a:spLocks noGrp="1"/>
          </p:cNvSpPr>
          <p:nvPr>
            <p:ph type="sldNum" sz="quarter" idx="4"/>
          </p:nvPr>
        </p:nvSpPr>
        <p:spPr/>
        <p:txBody>
          <a:bodyPr/>
          <a:lstStyle/>
          <a:p>
            <a:fld id="{E6C711A5-5321-4724-BDA3-06CF6441090E}" type="slidenum">
              <a:rPr lang="en-US" smtClean="0"/>
              <a:pPr/>
              <a:t>32</a:t>
            </a:fld>
            <a:endParaRPr lang="en-US" dirty="0"/>
          </a:p>
        </p:txBody>
      </p:sp>
      <p:sp>
        <p:nvSpPr>
          <p:cNvPr id="23" name="Footer Placeholder 22"/>
          <p:cNvSpPr>
            <a:spLocks noGrp="1"/>
          </p:cNvSpPr>
          <p:nvPr>
            <p:ph type="ftr" sz="quarter" idx="3"/>
          </p:nvPr>
        </p:nvSpPr>
        <p:spPr/>
        <p:txBody>
          <a:bodyPr/>
          <a:lstStyle/>
          <a:p>
            <a:r>
              <a:rPr lang="en-US" smtClean="0"/>
              <a:t>Campi, Cobb</a:t>
            </a:r>
            <a:endParaRPr lang="en-US" dirty="0"/>
          </a:p>
        </p:txBody>
      </p:sp>
      <p:pic>
        <p:nvPicPr>
          <p:cNvPr id="37903" name="Picture 28" descr="http://t3.gstatic.com/images?q=tbn:ANd9GcT2pG6KLCrTK9e6N2GdcTUUjjCUr1KK9K5Wwe5mVzDwmBw4DjnCJg"/>
          <p:cNvPicPr>
            <a:picLocks noChangeAspect="1" noChangeArrowheads="1"/>
          </p:cNvPicPr>
          <p:nvPr/>
        </p:nvPicPr>
        <p:blipFill>
          <a:blip r:embed="rId12" cstate="print"/>
          <a:srcRect/>
          <a:stretch>
            <a:fillRect/>
          </a:stretch>
        </p:blipFill>
        <p:spPr bwMode="auto">
          <a:xfrm>
            <a:off x="7391400" y="1981200"/>
            <a:ext cx="1219200" cy="1066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smtClean="0">
                <a:solidFill>
                  <a:srgbClr val="C00000"/>
                </a:solidFill>
              </a:rPr>
              <a:t>MP 5: Use appropriate tools strategically </a:t>
            </a:r>
            <a:endParaRPr lang="en-US" sz="2800" dirty="0">
              <a:solidFill>
                <a:srgbClr val="C00000"/>
              </a:solidFill>
            </a:endParaRPr>
          </a:p>
        </p:txBody>
      </p:sp>
      <p:sp>
        <p:nvSpPr>
          <p:cNvPr id="5" name="Content Placeholder 2"/>
          <p:cNvSpPr txBox="1">
            <a:spLocks/>
          </p:cNvSpPr>
          <p:nvPr/>
        </p:nvSpPr>
        <p:spPr>
          <a:xfrm>
            <a:off x="4038600" y="1295400"/>
            <a:ext cx="4572000" cy="5410200"/>
          </a:xfrm>
          <a:prstGeom prst="rect">
            <a:avLst/>
          </a:prstGeom>
          <a:ln>
            <a:noFill/>
          </a:ln>
        </p:spPr>
        <p:txBody>
          <a:bodyPr lIns="182880" tIns="91440"/>
          <a:lstStyle/>
          <a:p>
            <a:pPr marL="514350" indent="-514350" fontAlgn="auto">
              <a:spcBef>
                <a:spcPts val="250"/>
              </a:spcBef>
              <a:spcAft>
                <a:spcPts val="0"/>
              </a:spcAft>
              <a:buSzPct val="80000"/>
              <a:defRPr/>
            </a:pPr>
            <a:r>
              <a:rPr lang="en-US" sz="2400" b="1" dirty="0">
                <a:solidFill>
                  <a:srgbClr val="003366"/>
                </a:solidFill>
              </a:rPr>
              <a:t>Proficient </a:t>
            </a:r>
            <a:r>
              <a:rPr lang="en-US" sz="2400" b="1" dirty="0" smtClean="0">
                <a:solidFill>
                  <a:srgbClr val="003366"/>
                </a:solidFill>
              </a:rPr>
              <a:t>students:</a:t>
            </a:r>
            <a:endParaRPr lang="en-US" sz="2400" b="1" dirty="0">
              <a:solidFill>
                <a:srgbClr val="003366"/>
              </a:solidFill>
            </a:endParaRPr>
          </a:p>
          <a:p>
            <a:pPr marL="514350" indent="-514350" fontAlgn="auto">
              <a:spcBef>
                <a:spcPts val="250"/>
              </a:spcBef>
              <a:spcAft>
                <a:spcPts val="0"/>
              </a:spcAft>
              <a:buSzPct val="80000"/>
              <a:buFont typeface="Arial" pitchFamily="34" charset="0"/>
              <a:buChar char="•"/>
              <a:defRPr/>
            </a:pPr>
            <a:r>
              <a:rPr lang="en-US" sz="2400" dirty="0">
                <a:solidFill>
                  <a:srgbClr val="003366"/>
                </a:solidFill>
              </a:rPr>
              <a:t>A</a:t>
            </a:r>
            <a:r>
              <a:rPr lang="en-US" sz="2400" dirty="0" smtClean="0">
                <a:solidFill>
                  <a:srgbClr val="003366"/>
                </a:solidFill>
              </a:rPr>
              <a:t>re </a:t>
            </a:r>
            <a:r>
              <a:rPr lang="en-US" sz="2400" dirty="0">
                <a:solidFill>
                  <a:srgbClr val="003366"/>
                </a:solidFill>
              </a:rPr>
              <a:t>sufficiently familiar with appropriate tools to decide when each tool is helpful, knowing both the benefit and limitations</a:t>
            </a:r>
          </a:p>
          <a:p>
            <a:pPr marL="514350" indent="-514350" fontAlgn="auto">
              <a:spcBef>
                <a:spcPts val="250"/>
              </a:spcBef>
              <a:spcAft>
                <a:spcPts val="0"/>
              </a:spcAft>
              <a:buSzPct val="80000"/>
              <a:buFont typeface="Arial" pitchFamily="34" charset="0"/>
              <a:buChar char="•"/>
              <a:defRPr/>
            </a:pPr>
            <a:r>
              <a:rPr lang="en-US" sz="2400" dirty="0" smtClean="0">
                <a:solidFill>
                  <a:srgbClr val="003366"/>
                </a:solidFill>
              </a:rPr>
              <a:t>Detect </a:t>
            </a:r>
            <a:r>
              <a:rPr lang="en-US" sz="2400" dirty="0">
                <a:solidFill>
                  <a:srgbClr val="003366"/>
                </a:solidFill>
              </a:rPr>
              <a:t>possible errors</a:t>
            </a:r>
          </a:p>
          <a:p>
            <a:pPr marL="514350" indent="-514350" fontAlgn="auto">
              <a:spcBef>
                <a:spcPts val="250"/>
              </a:spcBef>
              <a:spcAft>
                <a:spcPts val="0"/>
              </a:spcAft>
              <a:buSzPct val="80000"/>
              <a:buFont typeface="Arial" pitchFamily="34" charset="0"/>
              <a:buChar char="•"/>
              <a:defRPr/>
            </a:pPr>
            <a:r>
              <a:rPr lang="en-US" sz="2400" dirty="0">
                <a:solidFill>
                  <a:srgbClr val="003366"/>
                </a:solidFill>
              </a:rPr>
              <a:t>I</a:t>
            </a:r>
            <a:r>
              <a:rPr lang="en-US" sz="2400" dirty="0" smtClean="0">
                <a:solidFill>
                  <a:srgbClr val="003366"/>
                </a:solidFill>
              </a:rPr>
              <a:t>dentify </a:t>
            </a:r>
            <a:r>
              <a:rPr lang="en-US" sz="2400" dirty="0">
                <a:solidFill>
                  <a:srgbClr val="003366"/>
                </a:solidFill>
              </a:rPr>
              <a:t>relevant external mathematical resources, and use them to pose or solve problems</a:t>
            </a:r>
          </a:p>
        </p:txBody>
      </p:sp>
      <p:grpSp>
        <p:nvGrpSpPr>
          <p:cNvPr id="13" name="Group 12"/>
          <p:cNvGrpSpPr/>
          <p:nvPr/>
        </p:nvGrpSpPr>
        <p:grpSpPr>
          <a:xfrm>
            <a:off x="304800" y="2149334"/>
            <a:ext cx="3429001" cy="3245133"/>
            <a:chOff x="304799" y="1250667"/>
            <a:chExt cx="3429001" cy="3245133"/>
          </a:xfrm>
        </p:grpSpPr>
        <p:pic>
          <p:nvPicPr>
            <p:cNvPr id="38916" name="Picture 3" descr="http://t3.gstatic.com/images?q=tbn:ANd9GcT7ob00XJHMBDbcUtGoGqToL2PyrG7ESh1y8whIkloQqlDDy5cU"/>
            <p:cNvPicPr>
              <a:picLocks noChangeAspect="1" noChangeArrowheads="1"/>
            </p:cNvPicPr>
            <p:nvPr/>
          </p:nvPicPr>
          <p:blipFill>
            <a:blip r:embed="rId3" cstate="print"/>
            <a:srcRect/>
            <a:stretch>
              <a:fillRect/>
            </a:stretch>
          </p:blipFill>
          <p:spPr bwMode="auto">
            <a:xfrm>
              <a:off x="1066800" y="1250667"/>
              <a:ext cx="1371600" cy="1108075"/>
            </a:xfrm>
            <a:prstGeom prst="rect">
              <a:avLst/>
            </a:prstGeom>
            <a:noFill/>
            <a:ln w="38100">
              <a:solidFill>
                <a:schemeClr val="tx1"/>
              </a:solidFill>
              <a:miter lim="800000"/>
              <a:headEnd/>
              <a:tailEnd/>
            </a:ln>
          </p:spPr>
        </p:pic>
        <p:pic>
          <p:nvPicPr>
            <p:cNvPr id="38918" name="Picture 7" descr="http://t2.gstatic.com/images?q=tbn:ANd9GcSbRpbr7bm-UhIZTTP2ozkVxyL9ENyOGm17rPSvDXTnTob7JL_6"/>
            <p:cNvPicPr>
              <a:picLocks noChangeAspect="1" noChangeArrowheads="1"/>
            </p:cNvPicPr>
            <p:nvPr/>
          </p:nvPicPr>
          <p:blipFill>
            <a:blip r:embed="rId4" cstate="print"/>
            <a:srcRect/>
            <a:stretch>
              <a:fillRect/>
            </a:stretch>
          </p:blipFill>
          <p:spPr bwMode="auto">
            <a:xfrm>
              <a:off x="2362200" y="2514600"/>
              <a:ext cx="1371600" cy="752475"/>
            </a:xfrm>
            <a:prstGeom prst="rect">
              <a:avLst/>
            </a:prstGeom>
            <a:noFill/>
            <a:ln w="38100">
              <a:solidFill>
                <a:schemeClr val="tx1"/>
              </a:solidFill>
              <a:miter lim="800000"/>
              <a:headEnd/>
              <a:tailEnd/>
            </a:ln>
          </p:spPr>
        </p:pic>
        <p:pic>
          <p:nvPicPr>
            <p:cNvPr id="38919" name="Picture 11" descr="http://upload.wikimedia.org/wikipedia/commons/thumb/5/50/OpenOffice.org_Calc.png/420px-OpenOffice.org_Calc.png"/>
            <p:cNvPicPr>
              <a:picLocks noChangeAspect="1" noChangeArrowheads="1"/>
            </p:cNvPicPr>
            <p:nvPr/>
          </p:nvPicPr>
          <p:blipFill>
            <a:blip r:embed="rId5" cstate="print"/>
            <a:srcRect/>
            <a:stretch>
              <a:fillRect/>
            </a:stretch>
          </p:blipFill>
          <p:spPr bwMode="auto">
            <a:xfrm>
              <a:off x="304800" y="3352800"/>
              <a:ext cx="1828800" cy="1127968"/>
            </a:xfrm>
            <a:prstGeom prst="rect">
              <a:avLst/>
            </a:prstGeom>
            <a:noFill/>
            <a:ln w="38100">
              <a:solidFill>
                <a:schemeClr val="tx1"/>
              </a:solidFill>
              <a:miter lim="800000"/>
              <a:headEnd/>
              <a:tailEnd/>
            </a:ln>
          </p:spPr>
        </p:pic>
        <p:pic>
          <p:nvPicPr>
            <p:cNvPr id="38920" name="Picture 13" descr="http://t3.gstatic.com/images?q=tbn:ANd9GcRcSMKS1TdsNWnMMaA_AqQJGMivDAY6KxMC3jhGikuYim9f4rzCAg"/>
            <p:cNvPicPr>
              <a:picLocks noChangeAspect="1" noChangeArrowheads="1"/>
            </p:cNvPicPr>
            <p:nvPr/>
          </p:nvPicPr>
          <p:blipFill>
            <a:blip r:embed="rId6" cstate="print"/>
            <a:srcRect/>
            <a:stretch>
              <a:fillRect/>
            </a:stretch>
          </p:blipFill>
          <p:spPr bwMode="auto">
            <a:xfrm>
              <a:off x="304799" y="1250667"/>
              <a:ext cx="731838" cy="1066800"/>
            </a:xfrm>
            <a:prstGeom prst="rect">
              <a:avLst/>
            </a:prstGeom>
            <a:noFill/>
            <a:ln w="38100">
              <a:solidFill>
                <a:schemeClr val="tx1"/>
              </a:solidFill>
              <a:miter lim="800000"/>
              <a:headEnd/>
              <a:tailEnd/>
            </a:ln>
          </p:spPr>
        </p:pic>
        <p:pic>
          <p:nvPicPr>
            <p:cNvPr id="38921" name="Picture 15" descr="http://t1.gstatic.com/images?q=tbn:ANd9GcT2cOMKzlqPDY_2N0l_LTkmHWKL_OSHTEjUFwrFgPuhWfX30rZoQQ"/>
            <p:cNvPicPr>
              <a:picLocks noChangeAspect="1" noChangeArrowheads="1"/>
            </p:cNvPicPr>
            <p:nvPr/>
          </p:nvPicPr>
          <p:blipFill>
            <a:blip r:embed="rId7" cstate="print"/>
            <a:srcRect/>
            <a:stretch>
              <a:fillRect/>
            </a:stretch>
          </p:blipFill>
          <p:spPr bwMode="auto">
            <a:xfrm>
              <a:off x="2460625" y="1250667"/>
              <a:ext cx="1273175" cy="1233488"/>
            </a:xfrm>
            <a:prstGeom prst="rect">
              <a:avLst/>
            </a:prstGeom>
            <a:noFill/>
            <a:ln w="38100">
              <a:solidFill>
                <a:schemeClr val="tx1"/>
              </a:solidFill>
              <a:miter lim="800000"/>
              <a:headEnd/>
              <a:tailEnd/>
            </a:ln>
          </p:spPr>
        </p:pic>
        <p:pic>
          <p:nvPicPr>
            <p:cNvPr id="38922" name="Picture 17" descr="http://t3.gstatic.com/images?q=tbn:ANd9GcRSdTyyBl-f6ZC4VwEMuXrjJSIcZ4K-qi7MAm3udXoLb_XHT109yg"/>
            <p:cNvPicPr>
              <a:picLocks noChangeAspect="1" noChangeArrowheads="1"/>
            </p:cNvPicPr>
            <p:nvPr/>
          </p:nvPicPr>
          <p:blipFill>
            <a:blip r:embed="rId8" cstate="print"/>
            <a:srcRect/>
            <a:stretch>
              <a:fillRect/>
            </a:stretch>
          </p:blipFill>
          <p:spPr bwMode="auto">
            <a:xfrm>
              <a:off x="304800" y="2362200"/>
              <a:ext cx="1600200" cy="1400175"/>
            </a:xfrm>
            <a:prstGeom prst="rect">
              <a:avLst/>
            </a:prstGeom>
            <a:noFill/>
            <a:ln w="38100">
              <a:solidFill>
                <a:schemeClr val="tx1"/>
              </a:solidFill>
              <a:miter lim="800000"/>
              <a:headEnd/>
              <a:tailEnd/>
            </a:ln>
          </p:spPr>
        </p:pic>
        <p:pic>
          <p:nvPicPr>
            <p:cNvPr id="38923" name="Picture 19" descr="http://t2.gstatic.com/images?q=tbn:ANd9GcQwg95Iv1O5Ank1UVh6FkQBvNSntBpdoWoGzeg3abxyVnHpA4Jr"/>
            <p:cNvPicPr>
              <a:picLocks noChangeAspect="1" noChangeArrowheads="1"/>
            </p:cNvPicPr>
            <p:nvPr/>
          </p:nvPicPr>
          <p:blipFill>
            <a:blip r:embed="rId9" cstate="print"/>
            <a:srcRect/>
            <a:stretch>
              <a:fillRect/>
            </a:stretch>
          </p:blipFill>
          <p:spPr bwMode="auto">
            <a:xfrm>
              <a:off x="2057400" y="3245133"/>
              <a:ext cx="1676400" cy="1250667"/>
            </a:xfrm>
            <a:prstGeom prst="rect">
              <a:avLst/>
            </a:prstGeom>
            <a:noFill/>
            <a:ln w="38100">
              <a:solidFill>
                <a:schemeClr val="tx1"/>
              </a:solidFill>
              <a:miter lim="800000"/>
              <a:headEnd/>
              <a:tailEnd/>
            </a:ln>
          </p:spPr>
        </p:pic>
        <p:pic>
          <p:nvPicPr>
            <p:cNvPr id="38917" name="Picture 5" descr="http://t0.gstatic.com/images?q=tbn:ANd9GcQB-vHO9_a9LEsz902rMimKaS8NCBkr3CttAJDMwsEhCLoZF4md"/>
            <p:cNvPicPr>
              <a:picLocks noChangeAspect="1" noChangeArrowheads="1"/>
            </p:cNvPicPr>
            <p:nvPr/>
          </p:nvPicPr>
          <p:blipFill>
            <a:blip r:embed="rId10" cstate="print"/>
            <a:srcRect/>
            <a:stretch>
              <a:fillRect/>
            </a:stretch>
          </p:blipFill>
          <p:spPr bwMode="auto">
            <a:xfrm rot="5400000">
              <a:off x="1524000" y="2476500"/>
              <a:ext cx="1143000" cy="762000"/>
            </a:xfrm>
            <a:prstGeom prst="rect">
              <a:avLst/>
            </a:prstGeom>
            <a:noFill/>
            <a:ln w="38100">
              <a:solidFill>
                <a:schemeClr val="tx1"/>
              </a:solidFill>
              <a:miter lim="800000"/>
              <a:headEnd/>
              <a:tailEnd/>
            </a:ln>
          </p:spPr>
        </p:pic>
      </p:grpSp>
      <p:sp>
        <p:nvSpPr>
          <p:cNvPr id="14" name="Slide Number Placeholder 13"/>
          <p:cNvSpPr>
            <a:spLocks noGrp="1"/>
          </p:cNvSpPr>
          <p:nvPr>
            <p:ph type="sldNum" sz="quarter" idx="4"/>
          </p:nvPr>
        </p:nvSpPr>
        <p:spPr/>
        <p:txBody>
          <a:bodyPr/>
          <a:lstStyle/>
          <a:p>
            <a:fld id="{E6C711A5-5321-4724-BDA3-06CF6441090E}" type="slidenum">
              <a:rPr lang="en-US" smtClean="0"/>
              <a:pPr/>
              <a:t>33</a:t>
            </a:fld>
            <a:endParaRPr lang="en-US" dirty="0"/>
          </a:p>
        </p:txBody>
      </p:sp>
      <p:sp>
        <p:nvSpPr>
          <p:cNvPr id="15" name="Footer Placeholder 14"/>
          <p:cNvSpPr>
            <a:spLocks noGrp="1"/>
          </p:cNvSpPr>
          <p:nvPr>
            <p:ph type="ftr" sz="quarter" idx="3"/>
          </p:nvPr>
        </p:nvSpPr>
        <p:spPr/>
        <p:txBody>
          <a:bodyPr/>
          <a:lstStyle/>
          <a:p>
            <a:r>
              <a:rPr lang="en-US" smtClean="0"/>
              <a:t>Campi, Cobb</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MP 6: Attend to Precision</a:t>
            </a:r>
            <a:endParaRPr lang="en-US" dirty="0"/>
          </a:p>
        </p:txBody>
      </p:sp>
      <p:sp>
        <p:nvSpPr>
          <p:cNvPr id="8" name="Content Placeholder 7"/>
          <p:cNvSpPr>
            <a:spLocks noGrp="1"/>
          </p:cNvSpPr>
          <p:nvPr>
            <p:ph idx="1"/>
          </p:nvPr>
        </p:nvSpPr>
        <p:spPr>
          <a:xfrm>
            <a:off x="457200" y="1295400"/>
            <a:ext cx="7391400" cy="2362199"/>
          </a:xfrm>
        </p:spPr>
        <p:txBody>
          <a:bodyPr>
            <a:normAutofit lnSpcReduction="10000"/>
          </a:bodyPr>
          <a:lstStyle/>
          <a:p>
            <a:pPr>
              <a:buNone/>
            </a:pPr>
            <a:r>
              <a:rPr lang="en-US" sz="1600" dirty="0" smtClean="0"/>
              <a:t>Mathematically proficient students:</a:t>
            </a:r>
          </a:p>
          <a:p>
            <a:pPr lvl="1"/>
            <a:r>
              <a:rPr lang="en-US" sz="1600" dirty="0" smtClean="0"/>
              <a:t>communicate precisely to others</a:t>
            </a:r>
          </a:p>
          <a:p>
            <a:pPr lvl="1"/>
            <a:r>
              <a:rPr lang="en-US" sz="1600" dirty="0" smtClean="0"/>
              <a:t>use clear definitions</a:t>
            </a:r>
          </a:p>
          <a:p>
            <a:pPr lvl="1"/>
            <a:r>
              <a:rPr lang="en-US" sz="1600" dirty="0" smtClean="0"/>
              <a:t>state the meaning of the symbols they use</a:t>
            </a:r>
          </a:p>
          <a:p>
            <a:pPr lvl="1"/>
            <a:r>
              <a:rPr lang="en-US" sz="1600" dirty="0" smtClean="0"/>
              <a:t>specify units of measurement</a:t>
            </a:r>
          </a:p>
          <a:p>
            <a:pPr lvl="1"/>
            <a:r>
              <a:rPr lang="en-US" sz="1600" dirty="0" smtClean="0"/>
              <a:t>label the axes to clarify correspondence with problem</a:t>
            </a:r>
          </a:p>
          <a:p>
            <a:pPr lvl="1"/>
            <a:r>
              <a:rPr lang="en-US" sz="1600" dirty="0" smtClean="0"/>
              <a:t>calculate accurately and efficiently</a:t>
            </a:r>
          </a:p>
          <a:p>
            <a:pPr lvl="1"/>
            <a:r>
              <a:rPr lang="en-US" sz="1600" dirty="0" smtClean="0"/>
              <a:t>express numerical answers with an appropriate degree of precision</a:t>
            </a:r>
          </a:p>
          <a:p>
            <a:endParaRPr lang="en-US" sz="1400" dirty="0"/>
          </a:p>
        </p:txBody>
      </p:sp>
      <p:pic>
        <p:nvPicPr>
          <p:cNvPr id="39940" name="Picture 2" descr="Image"/>
          <p:cNvPicPr>
            <a:picLocks noChangeAspect="1" noChangeArrowheads="1"/>
          </p:cNvPicPr>
          <p:nvPr/>
        </p:nvPicPr>
        <p:blipFill>
          <a:blip r:embed="rId3" cstate="print"/>
          <a:srcRect/>
          <a:stretch>
            <a:fillRect/>
          </a:stretch>
        </p:blipFill>
        <p:spPr bwMode="auto">
          <a:xfrm>
            <a:off x="762000" y="3733800"/>
            <a:ext cx="7696200" cy="2485711"/>
          </a:xfrm>
          <a:prstGeom prst="rect">
            <a:avLst/>
          </a:prstGeom>
          <a:noFill/>
          <a:ln w="38100">
            <a:solidFill>
              <a:schemeClr val="tx1"/>
            </a:solidFill>
            <a:miter lim="800000"/>
            <a:headEnd/>
            <a:tailEnd/>
          </a:ln>
        </p:spPr>
      </p:pic>
      <p:sp>
        <p:nvSpPr>
          <p:cNvPr id="9" name="Slide Number Placeholder 8"/>
          <p:cNvSpPr>
            <a:spLocks noGrp="1"/>
          </p:cNvSpPr>
          <p:nvPr>
            <p:ph type="sldNum" sz="quarter" idx="4"/>
          </p:nvPr>
        </p:nvSpPr>
        <p:spPr/>
        <p:txBody>
          <a:bodyPr/>
          <a:lstStyle/>
          <a:p>
            <a:fld id="{E6C711A5-5321-4724-BDA3-06CF6441090E}" type="slidenum">
              <a:rPr lang="en-US" smtClean="0"/>
              <a:pPr/>
              <a:t>34</a:t>
            </a:fld>
            <a:endParaRPr lang="en-US" dirty="0"/>
          </a:p>
        </p:txBody>
      </p:sp>
      <p:sp>
        <p:nvSpPr>
          <p:cNvPr id="10" name="Footer Placeholder 9"/>
          <p:cNvSpPr>
            <a:spLocks noGrp="1"/>
          </p:cNvSpPr>
          <p:nvPr>
            <p:ph type="ftr" sz="quarter" idx="3"/>
          </p:nvPr>
        </p:nvSpPr>
        <p:spPr/>
        <p:txBody>
          <a:bodyPr/>
          <a:lstStyle/>
          <a:p>
            <a:r>
              <a:rPr lang="en-US" smtClean="0"/>
              <a:t>Campi, Cobb</a:t>
            </a:r>
            <a:endParaRPr lang="en-US" dirty="0"/>
          </a:p>
        </p:txBody>
      </p:sp>
      <p:sp>
        <p:nvSpPr>
          <p:cNvPr id="12" name="TextBox 11"/>
          <p:cNvSpPr txBox="1"/>
          <p:nvPr/>
        </p:nvSpPr>
        <p:spPr>
          <a:xfrm rot="5400000">
            <a:off x="7280211" y="4626366"/>
            <a:ext cx="2723823" cy="215444"/>
          </a:xfrm>
          <a:prstGeom prst="rect">
            <a:avLst/>
          </a:prstGeom>
          <a:noFill/>
        </p:spPr>
        <p:txBody>
          <a:bodyPr wrap="none" rtlCol="0">
            <a:spAutoFit/>
          </a:bodyPr>
          <a:lstStyle/>
          <a:p>
            <a:r>
              <a:rPr lang="en-US" sz="800" dirty="0" smtClean="0">
                <a:solidFill>
                  <a:srgbClr val="898989"/>
                </a:solidFill>
              </a:rPr>
              <a:t>Comic: http://forums.xkcd.com/viewtopic.php?f=7&amp;t=66819</a:t>
            </a:r>
            <a:endParaRPr lang="en-US" sz="800" dirty="0">
              <a:solidFill>
                <a:srgbClr val="89898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MP 7: Look for and make use of structure</a:t>
            </a:r>
            <a:endParaRPr lang="en-US" dirty="0"/>
          </a:p>
        </p:txBody>
      </p:sp>
      <p:sp>
        <p:nvSpPr>
          <p:cNvPr id="7" name="Content Placeholder 6"/>
          <p:cNvSpPr>
            <a:spLocks noGrp="1"/>
          </p:cNvSpPr>
          <p:nvPr>
            <p:ph idx="1"/>
          </p:nvPr>
        </p:nvSpPr>
        <p:spPr/>
        <p:txBody>
          <a:bodyPr/>
          <a:lstStyle/>
          <a:p>
            <a:r>
              <a:rPr lang="en-US" dirty="0" smtClean="0"/>
              <a:t>Mathematically proficient students:</a:t>
            </a:r>
          </a:p>
          <a:p>
            <a:pPr lvl="1"/>
            <a:r>
              <a:rPr lang="en-US" dirty="0" smtClean="0"/>
              <a:t>look closely to discern a pattern or structure</a:t>
            </a:r>
          </a:p>
          <a:p>
            <a:pPr lvl="1"/>
            <a:r>
              <a:rPr lang="en-US" dirty="0" smtClean="0"/>
              <a:t>step back for an overview and shift perspective</a:t>
            </a:r>
          </a:p>
          <a:p>
            <a:pPr lvl="1"/>
            <a:r>
              <a:rPr lang="en-US" dirty="0" smtClean="0"/>
              <a:t>see complicated things as single objects, or as composed of several objects </a:t>
            </a:r>
          </a:p>
          <a:p>
            <a:endParaRPr lang="en-US" dirty="0"/>
          </a:p>
        </p:txBody>
      </p:sp>
      <p:sp>
        <p:nvSpPr>
          <p:cNvPr id="5" name="Content Placeholder 2"/>
          <p:cNvSpPr txBox="1">
            <a:spLocks/>
          </p:cNvSpPr>
          <p:nvPr/>
        </p:nvSpPr>
        <p:spPr>
          <a:xfrm>
            <a:off x="457200" y="1219200"/>
            <a:ext cx="8183563" cy="2971800"/>
          </a:xfrm>
          <a:prstGeom prst="rect">
            <a:avLst/>
          </a:prstGeom>
          <a:ln>
            <a:noFill/>
          </a:ln>
        </p:spPr>
        <p:txBody>
          <a:bodyPr lIns="182880" tIns="91440">
            <a:normAutofit/>
          </a:bodyPr>
          <a:lstStyle/>
          <a:p>
            <a:pPr marL="265176" indent="-265176" fontAlgn="auto">
              <a:spcBef>
                <a:spcPts val="250"/>
              </a:spcBef>
              <a:spcAft>
                <a:spcPts val="0"/>
              </a:spcAft>
              <a:buSzPct val="80000"/>
              <a:defRPr/>
            </a:pPr>
            <a:endParaRPr lang="en-US" sz="3200" dirty="0">
              <a:latin typeface="+mn-lt"/>
            </a:endParaRPr>
          </a:p>
        </p:txBody>
      </p:sp>
      <p:pic>
        <p:nvPicPr>
          <p:cNvPr id="40964" name="Picture 2" descr="http://wirednewyork.com/images/bridges/hell-gate-bridge/hell_gate_bridge_triborough_7apr02.jpg"/>
          <p:cNvPicPr>
            <a:picLocks noChangeAspect="1" noChangeArrowheads="1"/>
          </p:cNvPicPr>
          <p:nvPr/>
        </p:nvPicPr>
        <p:blipFill>
          <a:blip r:embed="rId3" cstate="print"/>
          <a:srcRect b="40816"/>
          <a:stretch>
            <a:fillRect/>
          </a:stretch>
        </p:blipFill>
        <p:spPr bwMode="auto">
          <a:xfrm>
            <a:off x="1981200" y="4114800"/>
            <a:ext cx="4978400" cy="2209800"/>
          </a:xfrm>
          <a:prstGeom prst="rect">
            <a:avLst/>
          </a:prstGeom>
          <a:noFill/>
          <a:ln w="38100">
            <a:solidFill>
              <a:schemeClr val="tx1"/>
            </a:solidFill>
            <a:miter lim="800000"/>
            <a:headEnd/>
            <a:tailEnd/>
          </a:ln>
        </p:spPr>
      </p:pic>
      <p:sp>
        <p:nvSpPr>
          <p:cNvPr id="8" name="Slide Number Placeholder 7"/>
          <p:cNvSpPr>
            <a:spLocks noGrp="1"/>
          </p:cNvSpPr>
          <p:nvPr>
            <p:ph type="sldNum" sz="quarter" idx="4"/>
          </p:nvPr>
        </p:nvSpPr>
        <p:spPr/>
        <p:txBody>
          <a:bodyPr/>
          <a:lstStyle/>
          <a:p>
            <a:fld id="{E6C711A5-5321-4724-BDA3-06CF6441090E}" type="slidenum">
              <a:rPr lang="en-US" smtClean="0"/>
              <a:pPr/>
              <a:t>35</a:t>
            </a:fld>
            <a:endParaRPr lang="en-US" dirty="0"/>
          </a:p>
        </p:txBody>
      </p:sp>
      <p:sp>
        <p:nvSpPr>
          <p:cNvPr id="9" name="Footer Placeholder 8"/>
          <p:cNvSpPr>
            <a:spLocks noGrp="1"/>
          </p:cNvSpPr>
          <p:nvPr>
            <p:ph type="ftr" sz="quarter" idx="3"/>
          </p:nvPr>
        </p:nvSpPr>
        <p:spPr/>
        <p:txBody>
          <a:bodyPr/>
          <a:lstStyle/>
          <a:p>
            <a:r>
              <a:rPr lang="en-US" smtClean="0"/>
              <a:t>Campi, Cobb</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457200" y="273050"/>
            <a:ext cx="8153400" cy="1162050"/>
          </a:xfrm>
        </p:spPr>
        <p:txBody>
          <a:bodyPr>
            <a:noAutofit/>
          </a:bodyPr>
          <a:lstStyle/>
          <a:p>
            <a:pPr algn="ctr"/>
            <a:r>
              <a:rPr lang="en-US" sz="3600" dirty="0" smtClean="0">
                <a:solidFill>
                  <a:srgbClr val="C00000"/>
                </a:solidFill>
              </a:rPr>
              <a:t>MP 8: Look for and express regularity in repeated reasoning</a:t>
            </a:r>
            <a:endParaRPr lang="en-US" sz="3600" dirty="0"/>
          </a:p>
        </p:txBody>
      </p:sp>
      <p:sp>
        <p:nvSpPr>
          <p:cNvPr id="36" name="Content Placeholder 35"/>
          <p:cNvSpPr>
            <a:spLocks noGrp="1"/>
          </p:cNvSpPr>
          <p:nvPr>
            <p:ph idx="1"/>
          </p:nvPr>
        </p:nvSpPr>
        <p:spPr>
          <a:xfrm>
            <a:off x="3575050" y="1524000"/>
            <a:ext cx="5111750" cy="4602163"/>
          </a:xfrm>
        </p:spPr>
        <p:txBody>
          <a:bodyPr>
            <a:normAutofit fontScale="92500" lnSpcReduction="20000"/>
          </a:bodyPr>
          <a:lstStyle/>
          <a:p>
            <a:r>
              <a:rPr lang="en-US" b="1" dirty="0" smtClean="0"/>
              <a:t>Mathematically proficient students:</a:t>
            </a:r>
          </a:p>
          <a:p>
            <a:pPr lvl="1"/>
            <a:r>
              <a:rPr lang="en-US" dirty="0" smtClean="0"/>
              <a:t>notice if calculations are repeated and look both for general methods and for shortcuts</a:t>
            </a:r>
          </a:p>
          <a:p>
            <a:pPr lvl="1"/>
            <a:r>
              <a:rPr lang="en-US" dirty="0" smtClean="0"/>
              <a:t>maintain oversight of the process while attending to the details, as they work to solve a problem</a:t>
            </a:r>
          </a:p>
          <a:p>
            <a:pPr lvl="1"/>
            <a:r>
              <a:rPr lang="en-US" dirty="0" smtClean="0"/>
              <a:t>continually evaluate the reasonableness of their intermediate results</a:t>
            </a:r>
          </a:p>
          <a:p>
            <a:endParaRPr lang="en-US" dirty="0"/>
          </a:p>
        </p:txBody>
      </p:sp>
      <p:grpSp>
        <p:nvGrpSpPr>
          <p:cNvPr id="39" name="Group 38"/>
          <p:cNvGrpSpPr/>
          <p:nvPr/>
        </p:nvGrpSpPr>
        <p:grpSpPr>
          <a:xfrm>
            <a:off x="609600" y="2209800"/>
            <a:ext cx="3054350" cy="2738438"/>
            <a:chOff x="5638800" y="2714625"/>
            <a:chExt cx="3054350" cy="2738438"/>
          </a:xfrm>
        </p:grpSpPr>
        <p:sp>
          <p:nvSpPr>
            <p:cNvPr id="14" name="5-Point Star 13"/>
            <p:cNvSpPr/>
            <p:nvPr/>
          </p:nvSpPr>
          <p:spPr>
            <a:xfrm>
              <a:off x="8262938" y="2714625"/>
              <a:ext cx="381000" cy="381000"/>
            </a:xfrm>
            <a:prstGeom prst="star5">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8" name="Group 37"/>
            <p:cNvGrpSpPr/>
            <p:nvPr/>
          </p:nvGrpSpPr>
          <p:grpSpPr>
            <a:xfrm>
              <a:off x="5638800" y="2743200"/>
              <a:ext cx="3054350" cy="2709863"/>
              <a:chOff x="5638800" y="2743200"/>
              <a:chExt cx="3054350" cy="2709863"/>
            </a:xfrm>
          </p:grpSpPr>
          <p:sp>
            <p:nvSpPr>
              <p:cNvPr id="7" name="Right Arrow 6"/>
              <p:cNvSpPr/>
              <p:nvPr/>
            </p:nvSpPr>
            <p:spPr>
              <a:xfrm>
                <a:off x="6172200" y="2819400"/>
                <a:ext cx="609600" cy="228600"/>
              </a:xfrm>
              <a:prstGeom prst="rightArrow">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6858000" y="2819400"/>
                <a:ext cx="609600" cy="228600"/>
              </a:xfrm>
              <a:prstGeom prst="rightArrow">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a:off x="7543800" y="2819400"/>
                <a:ext cx="609600" cy="228600"/>
              </a:xfrm>
              <a:prstGeom prst="rightArrow">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Isosceles Triangle 12"/>
              <p:cNvSpPr/>
              <p:nvPr/>
            </p:nvSpPr>
            <p:spPr>
              <a:xfrm>
                <a:off x="5638800" y="2743200"/>
                <a:ext cx="381000" cy="381000"/>
              </a:xfrm>
              <a:prstGeom prst="triangle">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ight Arrow 14"/>
              <p:cNvSpPr/>
              <p:nvPr/>
            </p:nvSpPr>
            <p:spPr>
              <a:xfrm>
                <a:off x="6186488" y="3352800"/>
                <a:ext cx="609600" cy="22860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6872288" y="3352800"/>
                <a:ext cx="609600" cy="22860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a:off x="7558088" y="3352800"/>
                <a:ext cx="609600" cy="22860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Isosceles Triangle 17"/>
              <p:cNvSpPr/>
              <p:nvPr/>
            </p:nvSpPr>
            <p:spPr>
              <a:xfrm>
                <a:off x="5653088" y="3276600"/>
                <a:ext cx="381000" cy="381000"/>
              </a:xfrm>
              <a:prstGeom prst="triangl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5-Point Star 18"/>
              <p:cNvSpPr/>
              <p:nvPr/>
            </p:nvSpPr>
            <p:spPr>
              <a:xfrm>
                <a:off x="8277225" y="3248025"/>
                <a:ext cx="381000" cy="381000"/>
              </a:xfrm>
              <a:prstGeom prst="star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ight Arrow 19"/>
              <p:cNvSpPr/>
              <p:nvPr/>
            </p:nvSpPr>
            <p:spPr>
              <a:xfrm>
                <a:off x="6183313" y="3900488"/>
                <a:ext cx="609600" cy="228600"/>
              </a:xfrm>
              <a:prstGeom prst="rightArrow">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ight Arrow 20"/>
              <p:cNvSpPr/>
              <p:nvPr/>
            </p:nvSpPr>
            <p:spPr>
              <a:xfrm>
                <a:off x="6869113" y="3900488"/>
                <a:ext cx="609600" cy="228600"/>
              </a:xfrm>
              <a:prstGeom prst="rightArrow">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a:off x="7554913" y="3900488"/>
                <a:ext cx="609600" cy="228600"/>
              </a:xfrm>
              <a:prstGeom prst="rightArrow">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Isosceles Triangle 22"/>
              <p:cNvSpPr/>
              <p:nvPr/>
            </p:nvSpPr>
            <p:spPr>
              <a:xfrm>
                <a:off x="5649913" y="3824288"/>
                <a:ext cx="381000" cy="381000"/>
              </a:xfrm>
              <a:prstGeom prst="triangle">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5-Point Star 23"/>
              <p:cNvSpPr/>
              <p:nvPr/>
            </p:nvSpPr>
            <p:spPr>
              <a:xfrm>
                <a:off x="8275638" y="3795713"/>
                <a:ext cx="381000" cy="381000"/>
              </a:xfrm>
              <a:prstGeom prst="star5">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ight Arrow 24"/>
              <p:cNvSpPr/>
              <p:nvPr/>
            </p:nvSpPr>
            <p:spPr>
              <a:xfrm>
                <a:off x="6210300" y="4446588"/>
                <a:ext cx="609600" cy="228600"/>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ight Arrow 25"/>
              <p:cNvSpPr/>
              <p:nvPr/>
            </p:nvSpPr>
            <p:spPr>
              <a:xfrm>
                <a:off x="6896100" y="4446588"/>
                <a:ext cx="609600" cy="228600"/>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ight Arrow 26"/>
              <p:cNvSpPr/>
              <p:nvPr/>
            </p:nvSpPr>
            <p:spPr>
              <a:xfrm>
                <a:off x="7581900" y="4446588"/>
                <a:ext cx="609600" cy="228600"/>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Isosceles Triangle 27"/>
              <p:cNvSpPr/>
              <p:nvPr/>
            </p:nvSpPr>
            <p:spPr>
              <a:xfrm>
                <a:off x="5676900" y="4370388"/>
                <a:ext cx="381000" cy="381000"/>
              </a:xfrm>
              <a:prstGeom prst="triangl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5-Point Star 28"/>
              <p:cNvSpPr/>
              <p:nvPr/>
            </p:nvSpPr>
            <p:spPr>
              <a:xfrm>
                <a:off x="8301038" y="4341813"/>
                <a:ext cx="381000" cy="381000"/>
              </a:xfrm>
              <a:prstGeom prst="star5">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ight Arrow 29"/>
              <p:cNvSpPr/>
              <p:nvPr/>
            </p:nvSpPr>
            <p:spPr>
              <a:xfrm>
                <a:off x="6221413" y="5148263"/>
                <a:ext cx="2008187" cy="18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Isosceles Triangle 32"/>
              <p:cNvSpPr/>
              <p:nvPr/>
            </p:nvSpPr>
            <p:spPr>
              <a:xfrm>
                <a:off x="5688013" y="5072063"/>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5-Point Star 33"/>
              <p:cNvSpPr/>
              <p:nvPr/>
            </p:nvSpPr>
            <p:spPr>
              <a:xfrm>
                <a:off x="8312150" y="5043488"/>
                <a:ext cx="3810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40" name="Slide Number Placeholder 39"/>
          <p:cNvSpPr>
            <a:spLocks noGrp="1"/>
          </p:cNvSpPr>
          <p:nvPr>
            <p:ph type="sldNum" sz="quarter" idx="4"/>
          </p:nvPr>
        </p:nvSpPr>
        <p:spPr/>
        <p:txBody>
          <a:bodyPr/>
          <a:lstStyle/>
          <a:p>
            <a:fld id="{E6C711A5-5321-4724-BDA3-06CF6441090E}" type="slidenum">
              <a:rPr lang="en-US" smtClean="0"/>
              <a:pPr/>
              <a:t>36</a:t>
            </a:fld>
            <a:endParaRPr lang="en-US" dirty="0"/>
          </a:p>
        </p:txBody>
      </p:sp>
      <p:sp>
        <p:nvSpPr>
          <p:cNvPr id="41" name="Footer Placeholder 40"/>
          <p:cNvSpPr>
            <a:spLocks noGrp="1"/>
          </p:cNvSpPr>
          <p:nvPr>
            <p:ph type="ftr" sz="quarter" idx="3"/>
          </p:nvPr>
        </p:nvSpPr>
        <p:spPr/>
        <p:txBody>
          <a:bodyPr/>
          <a:lstStyle/>
          <a:p>
            <a:r>
              <a:rPr lang="en-US" smtClean="0"/>
              <a:t>Campi, Cobb</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Solve this problem individually.</a:t>
            </a:r>
          </a:p>
          <a:p>
            <a:endParaRPr lang="en-US" dirty="0" smtClean="0"/>
          </a:p>
          <a:p>
            <a:r>
              <a:rPr lang="en-US" dirty="0" smtClean="0"/>
              <a:t>Create a representation (picture, diagram, model)of your answer.</a:t>
            </a:r>
          </a:p>
          <a:p>
            <a:endParaRPr lang="en-US" dirty="0" smtClean="0"/>
          </a:p>
          <a:p>
            <a:r>
              <a:rPr lang="en-US" dirty="0" smtClean="0"/>
              <a:t>Share at your table. </a:t>
            </a:r>
          </a:p>
          <a:p>
            <a:endParaRPr lang="en-US" dirty="0"/>
          </a:p>
        </p:txBody>
      </p:sp>
      <p:sp>
        <p:nvSpPr>
          <p:cNvPr id="5" name="Footer Placeholder 4"/>
          <p:cNvSpPr>
            <a:spLocks noGrp="1"/>
          </p:cNvSpPr>
          <p:nvPr>
            <p:ph type="ftr" sz="quarter" idx="3"/>
          </p:nvPr>
        </p:nvSpPr>
        <p:spPr/>
        <p:txBody>
          <a:bodyPr/>
          <a:lstStyle/>
          <a:p>
            <a:r>
              <a:rPr lang="en-US" smtClean="0"/>
              <a:t>Campi, Cobb</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Discussion</a:t>
            </a:r>
            <a:endParaRPr lang="en-US" dirty="0"/>
          </a:p>
        </p:txBody>
      </p:sp>
      <p:sp>
        <p:nvSpPr>
          <p:cNvPr id="3" name="Content Placeholder 2"/>
          <p:cNvSpPr>
            <a:spLocks noGrp="1"/>
          </p:cNvSpPr>
          <p:nvPr>
            <p:ph idx="1"/>
          </p:nvPr>
        </p:nvSpPr>
        <p:spPr/>
        <p:txBody>
          <a:bodyPr/>
          <a:lstStyle/>
          <a:p>
            <a:r>
              <a:rPr lang="en-US" dirty="0" smtClean="0"/>
              <a:t>Create a group poster summarizing the various ways your group solved the problem.</a:t>
            </a:r>
          </a:p>
          <a:p>
            <a:endParaRPr lang="en-US" dirty="0" smtClean="0"/>
          </a:p>
          <a:p>
            <a:r>
              <a:rPr lang="en-US" dirty="0" smtClean="0"/>
              <a:t>What do you notice about the solutions?</a:t>
            </a:r>
          </a:p>
          <a:p>
            <a:endParaRPr lang="en-US" dirty="0" smtClean="0"/>
          </a:p>
          <a:p>
            <a:r>
              <a:rPr lang="en-US" dirty="0" smtClean="0"/>
              <a:t>What solutions are similar? How are they similar?</a:t>
            </a:r>
          </a:p>
          <a:p>
            <a:endParaRPr lang="en-US" dirty="0" smtClean="0"/>
          </a:p>
          <a:p>
            <a:endParaRPr lang="en-US" dirty="0"/>
          </a:p>
        </p:txBody>
      </p:sp>
      <p:sp>
        <p:nvSpPr>
          <p:cNvPr id="5" name="Footer Placeholder 4"/>
          <p:cNvSpPr>
            <a:spLocks noGrp="1"/>
          </p:cNvSpPr>
          <p:nvPr>
            <p:ph type="ftr" sz="quarter" idx="3"/>
          </p:nvPr>
        </p:nvSpPr>
        <p:spPr/>
        <p:txBody>
          <a:bodyPr/>
          <a:lstStyle/>
          <a:p>
            <a:r>
              <a:rPr lang="en-US" smtClean="0"/>
              <a:t>Campi, Cobb</a:t>
            </a: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Area Model</a:t>
            </a:r>
            <a:endParaRPr lang="en-US" dirty="0"/>
          </a:p>
        </p:txBody>
      </p:sp>
      <p:sp>
        <p:nvSpPr>
          <p:cNvPr id="11267" name="Content Placeholder 2"/>
          <p:cNvSpPr>
            <a:spLocks noGrp="1"/>
          </p:cNvSpPr>
          <p:nvPr>
            <p:ph idx="1"/>
          </p:nvPr>
        </p:nvSpPr>
        <p:spPr/>
        <p:txBody>
          <a:bodyPr/>
          <a:lstStyle/>
          <a:p>
            <a:pPr eaLnBrk="1" hangingPunct="1"/>
            <a:r>
              <a:rPr lang="en-US" dirty="0" smtClean="0"/>
              <a:t>The area model representation for the result “each speaker will have ¾ of an hour for the 3 hour presentation”:</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grpSp>
        <p:nvGrpSpPr>
          <p:cNvPr id="8" name="Group 7"/>
          <p:cNvGrpSpPr/>
          <p:nvPr/>
        </p:nvGrpSpPr>
        <p:grpSpPr>
          <a:xfrm>
            <a:off x="3581400" y="3429000"/>
            <a:ext cx="1981200" cy="914400"/>
            <a:chOff x="2590800" y="2209800"/>
            <a:chExt cx="1981200" cy="914400"/>
          </a:xfrm>
        </p:grpSpPr>
        <p:sp>
          <p:nvSpPr>
            <p:cNvPr id="5" name="Rectangle 4"/>
            <p:cNvSpPr/>
            <p:nvPr/>
          </p:nvSpPr>
          <p:spPr>
            <a:xfrm>
              <a:off x="2590800" y="2209800"/>
              <a:ext cx="1981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590800" y="2209800"/>
              <a:ext cx="13716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 name="Slide Number Placeholder 8"/>
          <p:cNvSpPr>
            <a:spLocks noGrp="1"/>
          </p:cNvSpPr>
          <p:nvPr>
            <p:ph type="sldNum" sz="quarter" idx="4"/>
          </p:nvPr>
        </p:nvSpPr>
        <p:spPr/>
        <p:txBody>
          <a:bodyPr/>
          <a:lstStyle/>
          <a:p>
            <a:fld id="{E6C711A5-5321-4724-BDA3-06CF6441090E}" type="slidenum">
              <a:rPr lang="en-US" smtClean="0"/>
              <a:pPr/>
              <a:t>6</a:t>
            </a:fld>
            <a:endParaRPr lang="en-US" dirty="0"/>
          </a:p>
        </p:txBody>
      </p:sp>
      <p:sp>
        <p:nvSpPr>
          <p:cNvPr id="10" name="Footer Placeholder 9"/>
          <p:cNvSpPr>
            <a:spLocks noGrp="1"/>
          </p:cNvSpPr>
          <p:nvPr>
            <p:ph type="ftr" sz="quarter" idx="3"/>
          </p:nvPr>
        </p:nvSpPr>
        <p:spPr/>
        <p:txBody>
          <a:bodyPr/>
          <a:lstStyle/>
          <a:p>
            <a:r>
              <a:rPr lang="en-US" smtClean="0"/>
              <a:t>Campi, Cobb</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Number Line Model</a:t>
            </a:r>
            <a:endParaRPr lang="en-US" dirty="0"/>
          </a:p>
        </p:txBody>
      </p:sp>
      <p:sp>
        <p:nvSpPr>
          <p:cNvPr id="3" name="Content Placeholder 2"/>
          <p:cNvSpPr>
            <a:spLocks noGrp="1"/>
          </p:cNvSpPr>
          <p:nvPr>
            <p:ph idx="1"/>
          </p:nvPr>
        </p:nvSpPr>
        <p:spPr>
          <a:ln>
            <a:solidFill>
              <a:srgbClr val="FF0000"/>
            </a:solidFill>
          </a:ln>
        </p:spPr>
        <p:txBody>
          <a:bodyPr/>
          <a:lstStyle/>
          <a:p>
            <a:pPr eaLnBrk="1" hangingPunct="1">
              <a:defRPr/>
            </a:pPr>
            <a:r>
              <a:rPr lang="en-US" dirty="0" smtClean="0"/>
              <a:t>The number line model for the result “each speaker will have ¾ of an hour for the 3 hour presentation”:     </a:t>
            </a:r>
          </a:p>
          <a:p>
            <a:pPr eaLnBrk="1" hangingPunct="1">
              <a:buFont typeface="Wingdings 2" pitchFamily="18" charset="2"/>
              <a:buNone/>
              <a:defRPr/>
            </a:pPr>
            <a:r>
              <a:rPr lang="en-US" dirty="0" smtClean="0"/>
              <a:t>_</a:t>
            </a:r>
            <a:r>
              <a:rPr lang="en-US" dirty="0" smtClean="0">
                <a:solidFill>
                  <a:srgbClr val="FF0000"/>
                </a:solidFill>
              </a:rPr>
              <a:t>_</a:t>
            </a:r>
            <a:r>
              <a:rPr lang="en-US" dirty="0" smtClean="0">
                <a:solidFill>
                  <a:srgbClr val="FFC000"/>
                </a:solidFill>
              </a:rPr>
              <a:t>_</a:t>
            </a:r>
            <a:r>
              <a:rPr lang="en-US" dirty="0" smtClean="0">
                <a:solidFill>
                  <a:srgbClr val="00B0F0"/>
                </a:solidFill>
              </a:rPr>
              <a:t>_</a:t>
            </a:r>
            <a:r>
              <a:rPr lang="en-US" dirty="0" smtClean="0"/>
              <a:t>_</a:t>
            </a:r>
            <a:r>
              <a:rPr lang="en-US" dirty="0" smtClean="0">
                <a:solidFill>
                  <a:srgbClr val="FF0000"/>
                </a:solidFill>
              </a:rPr>
              <a:t>_</a:t>
            </a:r>
            <a:r>
              <a:rPr lang="en-US" dirty="0" smtClean="0">
                <a:solidFill>
                  <a:srgbClr val="FFC000"/>
                </a:solidFill>
              </a:rPr>
              <a:t>_</a:t>
            </a:r>
            <a:r>
              <a:rPr lang="en-US" dirty="0" smtClean="0">
                <a:solidFill>
                  <a:srgbClr val="00B0F0"/>
                </a:solidFill>
              </a:rPr>
              <a:t>_</a:t>
            </a:r>
            <a:r>
              <a:rPr lang="en-US" dirty="0" smtClean="0"/>
              <a:t>_</a:t>
            </a:r>
            <a:r>
              <a:rPr lang="en-US" dirty="0" smtClean="0">
                <a:solidFill>
                  <a:srgbClr val="FF0000"/>
                </a:solidFill>
              </a:rPr>
              <a:t>_</a:t>
            </a:r>
            <a:r>
              <a:rPr lang="en-US" dirty="0" smtClean="0">
                <a:solidFill>
                  <a:srgbClr val="FFC000"/>
                </a:solidFill>
              </a:rPr>
              <a:t>_</a:t>
            </a:r>
            <a:r>
              <a:rPr lang="en-US" dirty="0" smtClean="0">
                <a:solidFill>
                  <a:srgbClr val="00B0F0"/>
                </a:solidFill>
              </a:rPr>
              <a:t>_</a:t>
            </a:r>
            <a:r>
              <a:rPr lang="en-US" dirty="0" smtClean="0"/>
              <a:t>_   </a:t>
            </a:r>
          </a:p>
          <a:p>
            <a:pPr eaLnBrk="1" hangingPunct="1">
              <a:buFont typeface="Wingdings 2" pitchFamily="18" charset="2"/>
              <a:buNone/>
              <a:defRPr/>
            </a:pPr>
            <a:r>
              <a:rPr lang="en-US" dirty="0" smtClean="0"/>
              <a:t> 1      2     3		</a:t>
            </a:r>
            <a:r>
              <a:rPr lang="en-US" sz="1600" dirty="0" smtClean="0"/>
              <a:t>(figure 1)</a:t>
            </a:r>
          </a:p>
          <a:p>
            <a:pPr eaLnBrk="1" hangingPunct="1">
              <a:defRPr/>
            </a:pPr>
            <a:endParaRPr lang="en-US" dirty="0" smtClean="0"/>
          </a:p>
          <a:p>
            <a:pPr eaLnBrk="1" hangingPunct="1">
              <a:buFont typeface="Wingdings 2" pitchFamily="18" charset="2"/>
              <a:buNone/>
              <a:defRPr/>
            </a:pPr>
            <a:r>
              <a:rPr lang="en-US" dirty="0" smtClean="0"/>
              <a:t>_</a:t>
            </a:r>
            <a:r>
              <a:rPr lang="en-US" dirty="0" smtClean="0">
                <a:solidFill>
                  <a:srgbClr val="FF0000"/>
                </a:solidFill>
              </a:rPr>
              <a:t>___</a:t>
            </a:r>
            <a:r>
              <a:rPr lang="en-US" dirty="0" smtClean="0"/>
              <a:t>_</a:t>
            </a:r>
            <a:r>
              <a:rPr lang="en-US" dirty="0" smtClean="0">
                <a:solidFill>
                  <a:srgbClr val="FFC000"/>
                </a:solidFill>
              </a:rPr>
              <a:t>___</a:t>
            </a:r>
            <a:r>
              <a:rPr lang="en-US" dirty="0" smtClean="0"/>
              <a:t>_</a:t>
            </a:r>
            <a:r>
              <a:rPr lang="en-US" dirty="0" smtClean="0">
                <a:solidFill>
                  <a:schemeClr val="accent5"/>
                </a:solidFill>
              </a:rPr>
              <a:t>___</a:t>
            </a:r>
            <a:r>
              <a:rPr lang="en-US" dirty="0" smtClean="0"/>
              <a:t>_   </a:t>
            </a:r>
          </a:p>
          <a:p>
            <a:pPr eaLnBrk="1" hangingPunct="1">
              <a:buFont typeface="Wingdings 2" pitchFamily="18" charset="2"/>
              <a:buNone/>
              <a:defRPr/>
            </a:pPr>
            <a:r>
              <a:rPr lang="en-US" dirty="0" smtClean="0"/>
              <a:t> 1      2     3		</a:t>
            </a:r>
            <a:r>
              <a:rPr lang="en-US" sz="1600" dirty="0" smtClean="0"/>
              <a:t>(figure 2)</a:t>
            </a:r>
          </a:p>
          <a:p>
            <a:pPr eaLnBrk="1" hangingPunct="1">
              <a:buFont typeface="Wingdings 2" pitchFamily="18" charset="2"/>
              <a:buNone/>
              <a:defRPr/>
            </a:pPr>
            <a:endParaRPr lang="en-US" dirty="0"/>
          </a:p>
        </p:txBody>
      </p:sp>
      <p:sp>
        <p:nvSpPr>
          <p:cNvPr id="6" name="Slide Number Placeholder 5"/>
          <p:cNvSpPr>
            <a:spLocks noGrp="1"/>
          </p:cNvSpPr>
          <p:nvPr>
            <p:ph type="sldNum" sz="quarter" idx="4"/>
          </p:nvPr>
        </p:nvSpPr>
        <p:spPr/>
        <p:txBody>
          <a:bodyPr/>
          <a:lstStyle/>
          <a:p>
            <a:fld id="{E6C711A5-5321-4724-BDA3-06CF6441090E}" type="slidenum">
              <a:rPr lang="en-US" smtClean="0"/>
              <a:pPr/>
              <a:t>7</a:t>
            </a:fld>
            <a:endParaRPr lang="en-US" dirty="0"/>
          </a:p>
        </p:txBody>
      </p:sp>
      <p:sp>
        <p:nvSpPr>
          <p:cNvPr id="7" name="Footer Placeholder 6"/>
          <p:cNvSpPr>
            <a:spLocks noGrp="1"/>
          </p:cNvSpPr>
          <p:nvPr>
            <p:ph type="ftr" sz="quarter" idx="3"/>
          </p:nvPr>
        </p:nvSpPr>
        <p:spPr/>
        <p:txBody>
          <a:bodyPr/>
          <a:lstStyle/>
          <a:p>
            <a:r>
              <a:rPr lang="en-US" smtClean="0"/>
              <a:t>Campi, Cobb</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Connections</a:t>
            </a:r>
            <a:endParaRPr lang="en-US" dirty="0"/>
          </a:p>
        </p:txBody>
      </p:sp>
      <p:sp>
        <p:nvSpPr>
          <p:cNvPr id="7" name="Content Placeholder 6"/>
          <p:cNvSpPr>
            <a:spLocks noGrp="1"/>
          </p:cNvSpPr>
          <p:nvPr>
            <p:ph idx="1"/>
          </p:nvPr>
        </p:nvSpPr>
        <p:spPr/>
        <p:txBody>
          <a:bodyPr/>
          <a:lstStyle/>
          <a:p>
            <a:r>
              <a:rPr lang="en-US" dirty="0" smtClean="0"/>
              <a:t>2.G.3  Partition circles and rectangles into two, three, or four equal shares, describe the shares using the words halves, thirds, half of, a third of, etc., and describe the whole as two halves, three thirds, four fourths. Recognize that equal shares of identical wholes need not have the same shape.</a:t>
            </a:r>
          </a:p>
          <a:p>
            <a:endParaRPr lang="en-US" dirty="0"/>
          </a:p>
        </p:txBody>
      </p:sp>
      <p:sp>
        <p:nvSpPr>
          <p:cNvPr id="8" name="Slide Number Placeholder 7"/>
          <p:cNvSpPr>
            <a:spLocks noGrp="1"/>
          </p:cNvSpPr>
          <p:nvPr>
            <p:ph type="sldNum" sz="quarter" idx="4"/>
          </p:nvPr>
        </p:nvSpPr>
        <p:spPr/>
        <p:txBody>
          <a:bodyPr/>
          <a:lstStyle/>
          <a:p>
            <a:fld id="{E6C711A5-5321-4724-BDA3-06CF6441090E}" type="slidenum">
              <a:rPr lang="en-US" smtClean="0"/>
              <a:pPr/>
              <a:t>8</a:t>
            </a:fld>
            <a:endParaRPr lang="en-US" dirty="0"/>
          </a:p>
        </p:txBody>
      </p:sp>
      <p:sp>
        <p:nvSpPr>
          <p:cNvPr id="9" name="Footer Placeholder 8"/>
          <p:cNvSpPr>
            <a:spLocks noGrp="1"/>
          </p:cNvSpPr>
          <p:nvPr>
            <p:ph type="ftr" sz="quarter" idx="3"/>
          </p:nvPr>
        </p:nvSpPr>
        <p:spPr/>
        <p:txBody>
          <a:bodyPr/>
          <a:lstStyle/>
          <a:p>
            <a:r>
              <a:rPr lang="en-US" smtClean="0"/>
              <a:t>Campi, Cobb</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Connections</a:t>
            </a:r>
            <a:endParaRPr lang="en-US" dirty="0"/>
          </a:p>
        </p:txBody>
      </p:sp>
      <p:sp>
        <p:nvSpPr>
          <p:cNvPr id="6" name="Content Placeholder 5"/>
          <p:cNvSpPr>
            <a:spLocks noGrp="1"/>
          </p:cNvSpPr>
          <p:nvPr>
            <p:ph idx="1"/>
          </p:nvPr>
        </p:nvSpPr>
        <p:spPr/>
        <p:txBody>
          <a:bodyPr/>
          <a:lstStyle/>
          <a:p>
            <a:r>
              <a:rPr lang="en-US" dirty="0" smtClean="0"/>
              <a:t>3.OA.2 Interpret whole-number quotients of whole numbers, e.g., interpret 56 ÷ 8 as the number of objects in each share when 56 objects are partitioned equally into 8 shares, or as a number of shares when 56 objects are partitioned into equal shares of 8 objects each. </a:t>
            </a:r>
          </a:p>
          <a:p>
            <a:pPr lvl="1"/>
            <a:r>
              <a:rPr lang="en-US" dirty="0" smtClean="0"/>
              <a:t>For example, describe a context in which a number of shares or a number of groups can be expressed as 56 ÷ 8.</a:t>
            </a:r>
          </a:p>
          <a:p>
            <a:endParaRPr lang="en-US" dirty="0"/>
          </a:p>
        </p:txBody>
      </p:sp>
      <p:sp>
        <p:nvSpPr>
          <p:cNvPr id="7" name="Slide Number Placeholder 6"/>
          <p:cNvSpPr>
            <a:spLocks noGrp="1"/>
          </p:cNvSpPr>
          <p:nvPr>
            <p:ph type="sldNum" sz="quarter" idx="4"/>
          </p:nvPr>
        </p:nvSpPr>
        <p:spPr/>
        <p:txBody>
          <a:bodyPr/>
          <a:lstStyle/>
          <a:p>
            <a:fld id="{E6C711A5-5321-4724-BDA3-06CF6441090E}" type="slidenum">
              <a:rPr lang="en-US" smtClean="0"/>
              <a:pPr/>
              <a:t>9</a:t>
            </a:fld>
            <a:endParaRPr lang="en-US" dirty="0"/>
          </a:p>
        </p:txBody>
      </p:sp>
      <p:sp>
        <p:nvSpPr>
          <p:cNvPr id="8" name="Footer Placeholder 7"/>
          <p:cNvSpPr>
            <a:spLocks noGrp="1"/>
          </p:cNvSpPr>
          <p:nvPr>
            <p:ph type="ftr" sz="quarter" idx="3"/>
          </p:nvPr>
        </p:nvSpPr>
        <p:spPr/>
        <p:txBody>
          <a:bodyPr/>
          <a:lstStyle/>
          <a:p>
            <a:r>
              <a:rPr lang="en-US" smtClean="0"/>
              <a:t>Campi, Cobb</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CSSM">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2521</Words>
  <Application>Microsoft Office PowerPoint</Application>
  <PresentationFormat>On-screen Show (4:3)</PresentationFormat>
  <Paragraphs>332</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Fraction Domain</vt:lpstr>
      <vt:lpstr>Goals of the Module</vt:lpstr>
      <vt:lpstr>Something to think about … (1)</vt:lpstr>
      <vt:lpstr>Slide 4</vt:lpstr>
      <vt:lpstr>Questions for Discussion</vt:lpstr>
      <vt:lpstr>The Area Model</vt:lpstr>
      <vt:lpstr>The Number Line Model</vt:lpstr>
      <vt:lpstr>Connections</vt:lpstr>
      <vt:lpstr>Connections</vt:lpstr>
      <vt:lpstr>Slide 10</vt:lpstr>
      <vt:lpstr>Slide 11</vt:lpstr>
      <vt:lpstr>Exploring the Standard</vt:lpstr>
      <vt:lpstr>Something to think about … Equal Shares</vt:lpstr>
      <vt:lpstr>Questions for Discussion</vt:lpstr>
      <vt:lpstr>Context Matters</vt:lpstr>
      <vt:lpstr>Sample Problems</vt:lpstr>
      <vt:lpstr>Make a Conjecture</vt:lpstr>
      <vt:lpstr>Features of Instruction</vt:lpstr>
      <vt:lpstr>Group Work</vt:lpstr>
      <vt:lpstr>How do children think about fractions?</vt:lpstr>
      <vt:lpstr>Children’s Strategies</vt:lpstr>
      <vt:lpstr>No Coordination</vt:lpstr>
      <vt:lpstr>Trial and Error</vt:lpstr>
      <vt:lpstr>Additive Coordination</vt:lpstr>
      <vt:lpstr>Additive Coordination of Groups</vt:lpstr>
      <vt:lpstr>Multiplicative Coordination</vt:lpstr>
      <vt:lpstr>The Importance of Mathematical Practices</vt:lpstr>
      <vt:lpstr>Introduction to The Standards for Mathematical Practice</vt:lpstr>
      <vt:lpstr>MP 1: Make sense of problems and persevere in solving them.</vt:lpstr>
      <vt:lpstr>MP 2: Reason abstractly and Quantitatively</vt:lpstr>
      <vt:lpstr>MP 3: Construct viable arguments and critique the reasoning of others</vt:lpstr>
      <vt:lpstr>MP 4: Model with mathematics</vt:lpstr>
      <vt:lpstr>MP 5: Use appropriate tools strategically </vt:lpstr>
      <vt:lpstr>MP 6: Attend to Precision</vt:lpstr>
      <vt:lpstr>MP 7: Look for and make use of structure</vt:lpstr>
      <vt:lpstr>MP 8: Look for and express regularity in repeated reasoning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Domain/Session Title</dc:title>
  <dc:creator>Andrew Horrigan</dc:creator>
  <cp:lastModifiedBy>Ellen</cp:lastModifiedBy>
  <cp:revision>41</cp:revision>
  <dcterms:created xsi:type="dcterms:W3CDTF">2012-03-07T16:46:07Z</dcterms:created>
  <dcterms:modified xsi:type="dcterms:W3CDTF">2012-05-20T20:03:12Z</dcterms:modified>
</cp:coreProperties>
</file>